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mpg" ContentType="video/m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896" r:id="rId2"/>
    <p:sldId id="910" r:id="rId3"/>
    <p:sldId id="881" r:id="rId4"/>
    <p:sldId id="884" r:id="rId5"/>
    <p:sldId id="887" r:id="rId6"/>
    <p:sldId id="298" r:id="rId7"/>
    <p:sldId id="899" r:id="rId8"/>
    <p:sldId id="900" r:id="rId9"/>
    <p:sldId id="264" r:id="rId10"/>
    <p:sldId id="265" r:id="rId11"/>
    <p:sldId id="299" r:id="rId12"/>
    <p:sldId id="890" r:id="rId13"/>
    <p:sldId id="308" r:id="rId14"/>
    <p:sldId id="891" r:id="rId15"/>
    <p:sldId id="906" r:id="rId16"/>
    <p:sldId id="287" r:id="rId17"/>
    <p:sldId id="347" r:id="rId18"/>
    <p:sldId id="903" r:id="rId19"/>
    <p:sldId id="904" r:id="rId20"/>
    <p:sldId id="301" r:id="rId21"/>
    <p:sldId id="279" r:id="rId22"/>
    <p:sldId id="258" r:id="rId23"/>
    <p:sldId id="259" r:id="rId24"/>
    <p:sldId id="882" r:id="rId25"/>
    <p:sldId id="294" r:id="rId26"/>
    <p:sldId id="314" r:id="rId27"/>
    <p:sldId id="893" r:id="rId28"/>
    <p:sldId id="894" r:id="rId29"/>
    <p:sldId id="260" r:id="rId30"/>
    <p:sldId id="909" r:id="rId31"/>
    <p:sldId id="89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8FAC8E-2C8C-45B6-B4C8-822D64D35254}">
          <p14:sldIdLst>
            <p14:sldId id="896"/>
            <p14:sldId id="910"/>
            <p14:sldId id="881"/>
            <p14:sldId id="884"/>
            <p14:sldId id="887"/>
            <p14:sldId id="298"/>
          </p14:sldIdLst>
        </p14:section>
        <p14:section name="Dimens. Reduct." id="{9C59E8FA-EDAA-4BF6-A652-79889FED8D1C}">
          <p14:sldIdLst>
            <p14:sldId id="899"/>
            <p14:sldId id="900"/>
            <p14:sldId id="264"/>
            <p14:sldId id="265"/>
            <p14:sldId id="299"/>
            <p14:sldId id="890"/>
            <p14:sldId id="308"/>
            <p14:sldId id="891"/>
            <p14:sldId id="906"/>
            <p14:sldId id="287"/>
            <p14:sldId id="347"/>
            <p14:sldId id="903"/>
            <p14:sldId id="904"/>
            <p14:sldId id="301"/>
          </p14:sldIdLst>
        </p14:section>
        <p14:section name="clustering" id="{A3ED8C0E-FBD4-40FE-87D7-16EAA4189B4C}">
          <p14:sldIdLst>
            <p14:sldId id="279"/>
            <p14:sldId id="258"/>
            <p14:sldId id="259"/>
            <p14:sldId id="882"/>
            <p14:sldId id="294"/>
            <p14:sldId id="314"/>
            <p14:sldId id="893"/>
            <p14:sldId id="894"/>
            <p14:sldId id="260"/>
          </p14:sldIdLst>
        </p14:section>
        <p14:section name="Conclusion" id="{18ED6183-67C2-4452-A412-423DFC0F95D1}">
          <p14:sldIdLst>
            <p14:sldId id="909"/>
            <p14:sldId id="8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4" d="100"/>
          <a:sy n="64" d="100"/>
        </p:scale>
        <p:origin x="1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B2BA58-5E7B-4FA5-8093-6050DDF325F9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FC678-6ACF-43F8-A5AB-DFD3E1472F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76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565656-34C5-465A-948D-204576E1457F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84880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88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171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30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lIns="71437" tIns="71437" rIns="71437" bIns="71437" anchor="b">
            <a:noAutofit/>
          </a:bodyPr>
          <a:lstStyle>
            <a:lvl1pPr defTabSz="410766">
              <a:defRPr sz="59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36156"/>
            <a:ext cx="7358063" cy="794743"/>
          </a:xfrm>
          <a:prstGeom prst="rect">
            <a:avLst/>
          </a:prstGeom>
        </p:spPr>
        <p:txBody>
          <a:bodyPr lIns="71437" tIns="71437" rIns="71437" bIns="71437" anchor="t">
            <a:noAutofit/>
          </a:bodyPr>
          <a:lstStyle>
            <a:lvl1pPr marL="0" indent="0" algn="ctr" defTabSz="410766">
              <a:spcBef>
                <a:spcPts val="0"/>
              </a:spcBef>
              <a:buSzTx/>
              <a:buNone/>
              <a:defRPr sz="2500"/>
            </a:lvl1pPr>
            <a:lvl2pPr marL="0" indent="0" algn="ctr" defTabSz="410766">
              <a:spcBef>
                <a:spcPts val="0"/>
              </a:spcBef>
              <a:buSzTx/>
              <a:buNone/>
              <a:defRPr sz="2500"/>
            </a:lvl2pPr>
            <a:lvl3pPr marL="0" indent="0" algn="ctr" defTabSz="410766">
              <a:spcBef>
                <a:spcPts val="0"/>
              </a:spcBef>
              <a:buSzTx/>
              <a:buNone/>
              <a:defRPr sz="2500"/>
            </a:lvl3pPr>
            <a:lvl4pPr marL="0" indent="0" algn="ctr" defTabSz="410766">
              <a:spcBef>
                <a:spcPts val="0"/>
              </a:spcBef>
              <a:buSzTx/>
              <a:buNone/>
              <a:defRPr sz="2500"/>
            </a:lvl4pPr>
            <a:lvl5pPr marL="0" indent="0" algn="ctr" defTabSz="410766">
              <a:spcBef>
                <a:spcPts val="0"/>
              </a:spcBef>
              <a:buSz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67907" y="6509742"/>
            <a:ext cx="247257" cy="251321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1162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141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55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230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2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012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91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1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270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B3D43-DDAD-425C-8C41-4E0BF3F66190}" type="datetimeFigureOut">
              <a:rPr lang="en-GB" smtClean="0"/>
              <a:t>26/07/2023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D4F4-5BA4-40A8-8499-FBAEFA8150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96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microsoft.com/office/2007/relationships/media" Target="../media/media3.mp4"/><Relationship Id="rId7" Type="http://schemas.openxmlformats.org/officeDocument/2006/relationships/image" Target="../media/image4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6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"/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t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image" Target="../media/image68.t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7" Type="http://schemas.openxmlformats.org/officeDocument/2006/relationships/image" Target="../media/image9.tif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"/><Relationship Id="rId5" Type="http://schemas.openxmlformats.org/officeDocument/2006/relationships/image" Target="../media/image7.tif"/><Relationship Id="rId4" Type="http://schemas.openxmlformats.org/officeDocument/2006/relationships/image" Target="../media/image6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7" Type="http://schemas.openxmlformats.org/officeDocument/2006/relationships/image" Target="../media/image15.t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17.tif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tif"/><Relationship Id="rId7" Type="http://schemas.openxmlformats.org/officeDocument/2006/relationships/image" Target="../media/image25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40D864-B097-A544-2652-531641510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9" y="1682266"/>
            <a:ext cx="3462132" cy="3451889"/>
          </a:xfrm>
          <a:prstGeom prst="rect">
            <a:avLst/>
          </a:prstGeom>
        </p:spPr>
      </p:pic>
      <p:sp>
        <p:nvSpPr>
          <p:cNvPr id="5" name="Titolo 2">
            <a:extLst>
              <a:ext uri="{FF2B5EF4-FFF2-40B4-BE49-F238E27FC236}">
                <a16:creationId xmlns:a16="http://schemas.microsoft.com/office/drawing/2014/main" id="{0F467044-6601-6620-0E3B-02101ED3AAF1}"/>
              </a:ext>
            </a:extLst>
          </p:cNvPr>
          <p:cNvSpPr txBox="1">
            <a:spLocks/>
          </p:cNvSpPr>
          <p:nvPr/>
        </p:nvSpPr>
        <p:spPr>
          <a:xfrm>
            <a:off x="1114565" y="788479"/>
            <a:ext cx="10417791" cy="9245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5400" b="1" i="0" u="none" strike="noStrike" kern="1200" cap="none" spc="0" normalizeH="0" baseline="0" noProof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of Biomolecules</a:t>
            </a:r>
            <a:endParaRPr kumimoji="0" lang="it-CH" sz="5400" b="1" i="0" u="none" strike="noStrike" kern="1200" cap="none" spc="0" normalizeH="0" baseline="0" noProof="0" dirty="0">
              <a:ln>
                <a:noFill/>
              </a:ln>
              <a:solidFill>
                <a:srgbClr val="297FD5">
                  <a:lumMod val="50000"/>
                </a:srgbClr>
              </a:solidFill>
              <a:effectLst/>
              <a:uLnTx/>
              <a:uFillTx/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ED20DD8C-6A61-333F-7E65-1C79C7812C03}"/>
              </a:ext>
            </a:extLst>
          </p:cNvPr>
          <p:cNvSpPr txBox="1">
            <a:spLocks/>
          </p:cNvSpPr>
          <p:nvPr/>
        </p:nvSpPr>
        <p:spPr>
          <a:xfrm>
            <a:off x="1676400" y="3654833"/>
            <a:ext cx="9144000" cy="562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2023 CCP5 Summer School</a:t>
            </a:r>
          </a:p>
        </p:txBody>
      </p:sp>
      <p:sp>
        <p:nvSpPr>
          <p:cNvPr id="8" name="Sottotitolo 3">
            <a:extLst>
              <a:ext uri="{FF2B5EF4-FFF2-40B4-BE49-F238E27FC236}">
                <a16:creationId xmlns:a16="http://schemas.microsoft.com/office/drawing/2014/main" id="{A9E8B71D-03A1-AE81-CDB9-53CAD898BBF2}"/>
              </a:ext>
            </a:extLst>
          </p:cNvPr>
          <p:cNvSpPr txBox="1">
            <a:spLocks/>
          </p:cNvSpPr>
          <p:nvPr/>
        </p:nvSpPr>
        <p:spPr>
          <a:xfrm>
            <a:off x="2250885" y="5153812"/>
            <a:ext cx="3948755" cy="151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Matteo Degiacomi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Durham University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matteo.t.degiacomi@durham.ac.uk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9" name="Sottotitolo 3">
            <a:extLst>
              <a:ext uri="{FF2B5EF4-FFF2-40B4-BE49-F238E27FC236}">
                <a16:creationId xmlns:a16="http://schemas.microsoft.com/office/drawing/2014/main" id="{DF77CBAF-68A0-3905-FC61-0A07811CE2A1}"/>
              </a:ext>
            </a:extLst>
          </p:cNvPr>
          <p:cNvSpPr txBox="1">
            <a:spLocks/>
          </p:cNvSpPr>
          <p:nvPr/>
        </p:nvSpPr>
        <p:spPr>
          <a:xfrm>
            <a:off x="6240584" y="5153812"/>
            <a:ext cx="3582537" cy="1519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Dr Antonia Mey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 University of Edinburgh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CH" sz="1800" b="0" i="0" u="sng" strike="noStrike" kern="1200" cap="none" spc="0" normalizeH="0" baseline="0" noProof="0" dirty="0">
                <a:ln>
                  <a:noFill/>
                </a:ln>
                <a:solidFill>
                  <a:srgbClr val="629DD1">
                    <a:lumMod val="75000"/>
                  </a:srgbClr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antonia.mey@ed.ac.uk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CH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10" name="Titolo 2">
            <a:extLst>
              <a:ext uri="{FF2B5EF4-FFF2-40B4-BE49-F238E27FC236}">
                <a16:creationId xmlns:a16="http://schemas.microsoft.com/office/drawing/2014/main" id="{C3188C9C-69C4-8D9B-CA7C-B0297C68F4E2}"/>
              </a:ext>
            </a:extLst>
          </p:cNvPr>
          <p:cNvSpPr txBox="1">
            <a:spLocks/>
          </p:cNvSpPr>
          <p:nvPr/>
        </p:nvSpPr>
        <p:spPr>
          <a:xfrm>
            <a:off x="1116838" y="1994846"/>
            <a:ext cx="10417791" cy="13054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>
                <a:solidFill>
                  <a:schemeClr val="accent3">
                    <a:lumMod val="50000"/>
                  </a:schemeClr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Simulation Analysis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CH" sz="3800" b="1" i="0" u="none" strike="noStrike" kern="1200" cap="none" spc="0" normalizeH="0" baseline="0" noProof="0" dirty="0">
                <a:ln>
                  <a:noFill/>
                </a:ln>
                <a:solidFill>
                  <a:srgbClr val="297FD5">
                    <a:lumMod val="50000"/>
                  </a:srgb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part 1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FEA15AF8-F668-C5D6-6C4C-CA747D32A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819" y="2067558"/>
            <a:ext cx="3055972" cy="27317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5343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Dimensionality reduction — TICA - PCA - VAMP"/>
          <p:cNvSpPr txBox="1"/>
          <p:nvPr/>
        </p:nvSpPr>
        <p:spPr>
          <a:xfrm>
            <a:off x="409258" y="217601"/>
            <a:ext cx="9872254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Dimensionality reduction — TICA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,</a:t>
            </a:r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PCA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,</a:t>
            </a:r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 VAMP</a:t>
            </a:r>
          </a:p>
        </p:txBody>
      </p:sp>
      <p:pic>
        <p:nvPicPr>
          <p:cNvPr id="355" name="Imagen 11" descr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" y="1126401"/>
            <a:ext cx="4535761" cy="382577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Line"/>
          <p:cNvSpPr/>
          <p:nvPr/>
        </p:nvSpPr>
        <p:spPr>
          <a:xfrm>
            <a:off x="4394200" y="3323295"/>
            <a:ext cx="2036535" cy="0"/>
          </a:xfrm>
          <a:prstGeom prst="line">
            <a:avLst/>
          </a:prstGeom>
          <a:ln w="88900">
            <a:solidFill>
              <a:srgbClr val="000000">
                <a:alpha val="6282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pic>
        <p:nvPicPr>
          <p:cNvPr id="3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035" y="1412771"/>
            <a:ext cx="4596288" cy="3504990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TICA: J. Chem. Phys. 139, 015102 (2013);…"/>
          <p:cNvSpPr txBox="1"/>
          <p:nvPr/>
        </p:nvSpPr>
        <p:spPr>
          <a:xfrm>
            <a:off x="354851" y="6564991"/>
            <a:ext cx="5062237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28600">
              <a:defRPr sz="1400" b="0"/>
            </a:pPr>
            <a:r>
              <a:rPr sz="1400" u="sng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VAMP</a:t>
            </a:r>
            <a:r>
              <a:rPr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W. Chen et al., </a:t>
            </a:r>
            <a:r>
              <a:rPr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J. Chem. Phys.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2019</a:t>
            </a:r>
            <a:endParaRPr sz="1400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9" name="PCA: Linear combination of input features maximising the variance"/>
          <p:cNvSpPr txBox="1"/>
          <p:nvPr/>
        </p:nvSpPr>
        <p:spPr>
          <a:xfrm>
            <a:off x="234579" y="5027139"/>
            <a:ext cx="9201237" cy="40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PCA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: Linear combination of input features </a:t>
            </a:r>
            <a:r>
              <a:rPr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maximising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 the variance</a:t>
            </a:r>
          </a:p>
        </p:txBody>
      </p:sp>
      <p:sp>
        <p:nvSpPr>
          <p:cNvPr id="360" name="TICA: Linear combination of input features maximising time autocorrelation"/>
          <p:cNvSpPr txBox="1"/>
          <p:nvPr/>
        </p:nvSpPr>
        <p:spPr>
          <a:xfrm>
            <a:off x="234579" y="5408912"/>
            <a:ext cx="10246395" cy="40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: Linear combination of input features </a:t>
            </a:r>
            <a:r>
              <a:rPr sz="2300" dirty="0" err="1">
                <a:latin typeface="Helvetica" panose="020B0604020202020204" pitchFamily="34" charset="0"/>
                <a:cs typeface="Helvetica" panose="020B0604020202020204" pitchFamily="34" charset="0"/>
              </a:rPr>
              <a:t>maximising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 time autocorrelation</a:t>
            </a:r>
          </a:p>
        </p:txBody>
      </p:sp>
      <p:sp>
        <p:nvSpPr>
          <p:cNvPr id="361" name="VAMP: Variational approach for Markov Process, true for non-equilibrium data"/>
          <p:cNvSpPr txBox="1"/>
          <p:nvPr/>
        </p:nvSpPr>
        <p:spPr>
          <a:xfrm>
            <a:off x="245792" y="5830652"/>
            <a:ext cx="10629064" cy="405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1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300" b="1" dirty="0">
                <a:latin typeface="Helvetica" panose="020B0604020202020204" pitchFamily="34" charset="0"/>
                <a:cs typeface="Helvetica" panose="020B0604020202020204" pitchFamily="34" charset="0"/>
              </a:rPr>
              <a:t>VAMP</a:t>
            </a:r>
            <a:r>
              <a:rPr sz="2300" dirty="0">
                <a:latin typeface="Helvetica" panose="020B0604020202020204" pitchFamily="34" charset="0"/>
                <a:cs typeface="Helvetica" panose="020B0604020202020204" pitchFamily="34" charset="0"/>
              </a:rPr>
              <a:t>: Variational approach for Markov Process, true for non-equilibrium data</a:t>
            </a:r>
          </a:p>
        </p:txBody>
      </p:sp>
      <p:sp>
        <p:nvSpPr>
          <p:cNvPr id="362" name="Project features onto low dimensional subspace"/>
          <p:cNvSpPr txBox="1"/>
          <p:nvPr/>
        </p:nvSpPr>
        <p:spPr>
          <a:xfrm>
            <a:off x="3636038" y="2262253"/>
            <a:ext cx="3137597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lvl="1" algn="ctr" defTabSz="292100">
              <a:spcBef>
                <a:spcPts val="1900"/>
              </a:spcBef>
              <a:buClr>
                <a:srgbClr val="535353"/>
              </a:buClr>
              <a:defRPr sz="29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Helvetica" panose="020B0604020202020204" pitchFamily="34" charset="0"/>
                <a:cs typeface="Helvetica" panose="020B0604020202020204" pitchFamily="34" charset="0"/>
              </a:rPr>
              <a:t>Project features onto low dimensional subspace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513B82E-1F5B-6A74-6421-0A2BE7D47009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10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229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 animBg="1"/>
      <p:bldP spid="3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51" y="267850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Principal Components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373" y="1466930"/>
            <a:ext cx="5650751" cy="5391070"/>
          </a:xfrm>
        </p:spPr>
        <p:txBody>
          <a:bodyPr>
            <a:normAutofit/>
          </a:bodyPr>
          <a:lstStyle/>
          <a:p>
            <a:r>
              <a:rPr lang="en-GB" dirty="0"/>
              <a:t>Finds the reference system where each dimension maximises data variance.</a:t>
            </a:r>
          </a:p>
          <a:p>
            <a:endParaRPr lang="en-GB" dirty="0"/>
          </a:p>
          <a:p>
            <a:r>
              <a:rPr lang="en-GB" dirty="0"/>
              <a:t>“</a:t>
            </a:r>
            <a:r>
              <a:rPr lang="en-GB" i="1" dirty="0"/>
              <a:t>Data is mostly spread along the first dimension, then the second,</a:t>
            </a:r>
            <a:r>
              <a:rPr lang="en-GB" dirty="0"/>
              <a:t> …”</a:t>
            </a:r>
          </a:p>
          <a:p>
            <a:endParaRPr lang="en-GB" dirty="0"/>
          </a:p>
          <a:p>
            <a:r>
              <a:rPr lang="en-GB" dirty="0"/>
              <a:t>Lowest dimensions describe noise</a:t>
            </a:r>
          </a:p>
          <a:p>
            <a:endParaRPr lang="en-GB" dirty="0"/>
          </a:p>
          <a:p>
            <a:r>
              <a:rPr lang="en-GB" dirty="0"/>
              <a:t>First principal component does </a:t>
            </a:r>
            <a:r>
              <a:rPr lang="en-GB" i="1" dirty="0"/>
              <a:t>not </a:t>
            </a:r>
            <a:r>
              <a:rPr lang="en-GB" dirty="0"/>
              <a:t>align with line of best fit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208DA6F3-2373-9511-35ED-4B215298D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325" y="1661486"/>
            <a:ext cx="5242337" cy="488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AF2EAB17-4343-B769-3291-132B9FFC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24" y="1661484"/>
            <a:ext cx="5242339" cy="4885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BD835D3D-D5DB-DB3E-4364-B86FE80A6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24" y="1661484"/>
            <a:ext cx="5242339" cy="488523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1C86DED7-7D2A-C735-84C9-3DFD46146097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11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9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 animBg="1" advAuto="0"/>
      <p:bldP spid="10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829" y="267850"/>
            <a:ext cx="10854447" cy="1325563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PCA, formally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19E7311C-1377-7A0B-1BE5-AD6A7881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73" y="3385887"/>
            <a:ext cx="2697213" cy="4228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70A5E7D6-8A56-E269-306F-7DEA0F1FD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502" y="5170287"/>
            <a:ext cx="1729175" cy="29013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6433283-D733-A721-8B6E-9F6FCF00A08A}"/>
              </a:ext>
            </a:extLst>
          </p:cNvPr>
          <p:cNvGrpSpPr/>
          <p:nvPr/>
        </p:nvGrpSpPr>
        <p:grpSpPr>
          <a:xfrm>
            <a:off x="498320" y="1759658"/>
            <a:ext cx="6543779" cy="461665"/>
            <a:chOff x="1782367" y="2090398"/>
            <a:chExt cx="6543779" cy="461665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FF56FC79-0C9D-07AC-2C4B-D1997ADA6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8123" y="2187935"/>
              <a:ext cx="598336" cy="3118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69D15A-7882-A6D6-1576-5A91F83760AF}"/>
                </a:ext>
              </a:extLst>
            </p:cNvPr>
            <p:cNvSpPr txBox="1"/>
            <p:nvPr/>
          </p:nvSpPr>
          <p:spPr>
            <a:xfrm>
              <a:off x="1782367" y="2090398"/>
              <a:ext cx="6543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Helvetica" panose="020B0604020202020204" pitchFamily="34" charset="0"/>
                  <a:cs typeface="Helvetica" panose="020B0604020202020204" pitchFamily="34" charset="0"/>
                </a:rPr>
                <a:t>Let          the covariance matrix of some data </a:t>
              </a:r>
              <a:r>
                <a:rPr lang="en-GB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X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818BE50-B9C2-D7D3-F654-2477F3C86485}"/>
              </a:ext>
            </a:extLst>
          </p:cNvPr>
          <p:cNvSpPr txBox="1"/>
          <p:nvPr/>
        </p:nvSpPr>
        <p:spPr>
          <a:xfrm>
            <a:off x="486772" y="2658833"/>
            <a:ext cx="5753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Let the generalised eigenvalue problem: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D22FE-115D-303A-5166-FC900B30C899}"/>
              </a:ext>
            </a:extLst>
          </p:cNvPr>
          <p:cNvSpPr txBox="1"/>
          <p:nvPr/>
        </p:nvSpPr>
        <p:spPr>
          <a:xfrm>
            <a:off x="459407" y="4096014"/>
            <a:ext cx="10960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Gives an eigenvector matrix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that will allow the transform of the original data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onto a new basis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that maximises the variance.</a:t>
            </a:r>
          </a:p>
          <a:p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F92B08-83B5-6EF3-9327-2D4CECEEDE07}"/>
              </a:ext>
            </a:extLst>
          </p:cNvPr>
          <p:cNvSpPr txBox="1"/>
          <p:nvPr/>
        </p:nvSpPr>
        <p:spPr>
          <a:xfrm>
            <a:off x="498320" y="5736610"/>
            <a:ext cx="103966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It is possible to choose m eigenvectors to project onto by only using the first m-columns of </a:t>
            </a:r>
            <a:r>
              <a:rPr lang="en-GB" sz="2400" b="1" dirty="0">
                <a:latin typeface="Helvetica" panose="020B0604020202020204" pitchFamily="34" charset="0"/>
                <a:ea typeface="Helvetica Neue"/>
                <a:cs typeface="Helvetica" panose="020B0604020202020204" pitchFamily="34" charset="0"/>
                <a:sym typeface="Helvetica Neue"/>
              </a:rPr>
              <a:t>W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  <a:p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47574BC3-AAFF-B788-4433-0012DA7B518F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8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4DB9936-5838-4777-9F9D-6C889965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1" y="14645"/>
            <a:ext cx="11876690" cy="1145009"/>
          </a:xfrm>
        </p:spPr>
        <p:txBody>
          <a:bodyPr>
            <a:noAutofit/>
          </a:bodyPr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[Example 1] representing written digits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DC46F667-9DA9-7312-1169-BA034C9E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93" y="2830475"/>
            <a:ext cx="3449614" cy="3428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DDA3780F-603D-7340-231D-A9365DD9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051" y="2800370"/>
            <a:ext cx="4825734" cy="388215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D0A403-407A-69E5-30AE-9EB32DF0BA23}"/>
              </a:ext>
            </a:extLst>
          </p:cNvPr>
          <p:cNvSpPr txBox="1"/>
          <p:nvPr/>
        </p:nvSpPr>
        <p:spPr>
          <a:xfrm>
            <a:off x="661481" y="1342417"/>
            <a:ext cx="42622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MNIST database of written digits</a:t>
            </a:r>
          </a:p>
          <a:p>
            <a:r>
              <a:rPr lang="en-GB" sz="2400" dirty="0"/>
              <a:t>	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2919E0-6C82-C1AE-7DF1-AEB2AD615881}"/>
              </a:ext>
            </a:extLst>
          </p:cNvPr>
          <p:cNvSpPr txBox="1"/>
          <p:nvPr/>
        </p:nvSpPr>
        <p:spPr>
          <a:xfrm>
            <a:off x="680936" y="1794922"/>
            <a:ext cx="4683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Input is a vector of 64 dimensions 8x8 pixel digits</a:t>
            </a:r>
          </a:p>
          <a:p>
            <a:endParaRPr lang="en-GB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8AE892-E408-A3AA-B0D8-0C33B125BC07}"/>
              </a:ext>
            </a:extLst>
          </p:cNvPr>
          <p:cNvSpPr txBox="1"/>
          <p:nvPr/>
        </p:nvSpPr>
        <p:spPr>
          <a:xfrm>
            <a:off x="5661498" y="1360234"/>
            <a:ext cx="5622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2 principal components manage to project a few of the digits in a similar area of space!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EADD9139-E56C-34C7-DE09-7F168CC1AB93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2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ero_movie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9034" t="13136" r="12350" b="15647"/>
          <a:stretch/>
        </p:blipFill>
        <p:spPr>
          <a:xfrm>
            <a:off x="165570" y="1322220"/>
            <a:ext cx="5550952" cy="3311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5380" y="1156449"/>
            <a:ext cx="36964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CH" sz="2200" dirty="0">
                <a:latin typeface="Helvetica" pitchFamily="2" charset="0"/>
              </a:rPr>
              <a:t>Protein MD simulation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4DB9936-5838-4777-9F9D-6C889965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1" y="14645"/>
            <a:ext cx="11876690" cy="1145009"/>
          </a:xfrm>
        </p:spPr>
        <p:txBody>
          <a:bodyPr>
            <a:noAutofit/>
          </a:bodyPr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[Example 2] Identifying dominant motions in proteins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CB94CA1E-40F7-43B1-979C-AD1A70D18A51}"/>
              </a:ext>
            </a:extLst>
          </p:cNvPr>
          <p:cNvSpPr txBox="1"/>
          <p:nvPr/>
        </p:nvSpPr>
        <p:spPr>
          <a:xfrm>
            <a:off x="545511" y="4846055"/>
            <a:ext cx="53613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200" dirty="0">
                <a:latin typeface="Helvetica" pitchFamily="2" charset="0"/>
              </a:rPr>
              <a:t>Simulations are complex and noisy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CH" sz="2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CH" sz="2200" dirty="0">
                <a:latin typeface="Helvetica" pitchFamily="2" charset="0"/>
              </a:rPr>
              <a:t>select only first few PC (eigenvectors) to separate signal from noise</a:t>
            </a:r>
          </a:p>
        </p:txBody>
      </p:sp>
      <p:pic>
        <p:nvPicPr>
          <p:cNvPr id="5" name="flexibility.mpg">
            <a:hlinkClick r:id="" action="ppaction://media"/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15441" b="25258"/>
          <a:stretch/>
        </p:blipFill>
        <p:spPr>
          <a:xfrm>
            <a:off x="7915735" y="4655275"/>
            <a:ext cx="3558702" cy="2062436"/>
          </a:xfr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CB94CA1E-40F7-43B1-979C-AD1A70D18A51}"/>
              </a:ext>
            </a:extLst>
          </p:cNvPr>
          <p:cNvSpPr txBox="1"/>
          <p:nvPr/>
        </p:nvSpPr>
        <p:spPr>
          <a:xfrm>
            <a:off x="7716348" y="1509898"/>
            <a:ext cx="4130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CH" sz="2200" dirty="0">
                <a:latin typeface="Helvetica" pitchFamily="2" charset="0"/>
              </a:rPr>
              <a:t>Project MD in eigenspace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413103F-21A4-2E2A-3B4B-2C5C07278632}"/>
              </a:ext>
            </a:extLst>
          </p:cNvPr>
          <p:cNvSpPr txBox="1">
            <a:spLocks/>
          </p:cNvSpPr>
          <p:nvPr/>
        </p:nvSpPr>
        <p:spPr>
          <a:xfrm>
            <a:off x="103239" y="6534021"/>
            <a:ext cx="12088761" cy="888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None/>
            </a:pP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Degiacomi,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M.T. &amp; Dal </a:t>
            </a: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Peraro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M.. </a:t>
            </a:r>
            <a:r>
              <a:rPr lang="en-GB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Macromolecular symmetric assembly prediction using swarm intelligence dynamic </a:t>
            </a:r>
            <a:r>
              <a:rPr lang="en-GB" sz="1400" i="1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modeling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GB"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Structure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2013</a:t>
            </a:r>
            <a:endParaRPr lang="it-CH" sz="14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3FB9FBF-4063-46E4-BDEE-1BF1BCEDE275}"/>
              </a:ext>
            </a:extLst>
          </p:cNvPr>
          <p:cNvGrpSpPr/>
          <p:nvPr/>
        </p:nvGrpSpPr>
        <p:grpSpPr>
          <a:xfrm>
            <a:off x="7375316" y="1941636"/>
            <a:ext cx="4680520" cy="2870135"/>
            <a:chOff x="1175489" y="3326300"/>
            <a:chExt cx="5416060" cy="3321175"/>
          </a:xfrm>
        </p:grpSpPr>
        <p:pic>
          <p:nvPicPr>
            <p:cNvPr id="13" name="Picture 2" descr="C:\Users\Matteo.Matteo-PC\Documents\PhD\presentations\presentation-LBM7\2dproj-2.jpg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t="14172" b="6472"/>
            <a:stretch/>
          </p:blipFill>
          <p:spPr bwMode="auto">
            <a:xfrm>
              <a:off x="1175489" y="3326300"/>
              <a:ext cx="5416060" cy="3321175"/>
            </a:xfrm>
            <a:prstGeom prst="rect">
              <a:avLst/>
            </a:prstGeom>
            <a:noFill/>
          </p:spPr>
        </p:pic>
        <p:sp>
          <p:nvSpPr>
            <p:cNvPr id="24" name="Segno di moltiplicazione 23">
              <a:extLst>
                <a:ext uri="{FF2B5EF4-FFF2-40B4-BE49-F238E27FC236}">
                  <a16:creationId xmlns:a16="http://schemas.microsoft.com/office/drawing/2014/main" id="{31F82884-402A-4117-9C8A-B949E47F6612}"/>
                </a:ext>
              </a:extLst>
            </p:cNvPr>
            <p:cNvSpPr/>
            <p:nvPr/>
          </p:nvSpPr>
          <p:spPr>
            <a:xfrm>
              <a:off x="2924698" y="4287744"/>
              <a:ext cx="427853" cy="492519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FF4B59F0-EBB5-4573-A2F1-434070C0F9C4}"/>
                </a:ext>
              </a:extLst>
            </p:cNvPr>
            <p:cNvSpPr/>
            <p:nvPr/>
          </p:nvSpPr>
          <p:spPr>
            <a:xfrm>
              <a:off x="1960849" y="3581383"/>
              <a:ext cx="171938" cy="2738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7" name="Segno di moltiplicazione 26">
              <a:extLst>
                <a:ext uri="{FF2B5EF4-FFF2-40B4-BE49-F238E27FC236}">
                  <a16:creationId xmlns:a16="http://schemas.microsoft.com/office/drawing/2014/main" id="{53E204FB-1B59-404C-8411-47EE8AB2251A}"/>
                </a:ext>
              </a:extLst>
            </p:cNvPr>
            <p:cNvSpPr/>
            <p:nvPr/>
          </p:nvSpPr>
          <p:spPr>
            <a:xfrm>
              <a:off x="1960849" y="3588661"/>
              <a:ext cx="201032" cy="201009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8" name="Segno di moltiplicazione 27">
              <a:extLst>
                <a:ext uri="{FF2B5EF4-FFF2-40B4-BE49-F238E27FC236}">
                  <a16:creationId xmlns:a16="http://schemas.microsoft.com/office/drawing/2014/main" id="{586D7E37-61B6-424B-9139-C12EE57C82CE}"/>
                </a:ext>
              </a:extLst>
            </p:cNvPr>
            <p:cNvSpPr/>
            <p:nvPr/>
          </p:nvSpPr>
          <p:spPr>
            <a:xfrm>
              <a:off x="1963140" y="3708574"/>
              <a:ext cx="201032" cy="201009"/>
            </a:xfrm>
            <a:prstGeom prst="mathMultiply">
              <a:avLst>
                <a:gd name="adj1" fmla="val 12117"/>
              </a:avLst>
            </a:prstGeom>
            <a:solidFill>
              <a:srgbClr val="01CB0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30" name="Segno di moltiplicazione 29">
              <a:extLst>
                <a:ext uri="{FF2B5EF4-FFF2-40B4-BE49-F238E27FC236}">
                  <a16:creationId xmlns:a16="http://schemas.microsoft.com/office/drawing/2014/main" id="{C0295A66-5D1C-4917-A5B9-B2788C79BC7C}"/>
                </a:ext>
              </a:extLst>
            </p:cNvPr>
            <p:cNvSpPr/>
            <p:nvPr/>
          </p:nvSpPr>
          <p:spPr>
            <a:xfrm>
              <a:off x="4265084" y="4633905"/>
              <a:ext cx="427853" cy="492519"/>
            </a:xfrm>
            <a:prstGeom prst="mathMultiply">
              <a:avLst>
                <a:gd name="adj1" fmla="val 12117"/>
              </a:avLst>
            </a:prstGeom>
            <a:solidFill>
              <a:srgbClr val="01CB0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5" name="Segno di moltiplicazione 24">
              <a:extLst>
                <a:ext uri="{FF2B5EF4-FFF2-40B4-BE49-F238E27FC236}">
                  <a16:creationId xmlns:a16="http://schemas.microsoft.com/office/drawing/2014/main" id="{79F9DC03-0D3C-4B02-BC15-5459BD2291CB}"/>
                </a:ext>
              </a:extLst>
            </p:cNvPr>
            <p:cNvSpPr/>
            <p:nvPr/>
          </p:nvSpPr>
          <p:spPr>
            <a:xfrm>
              <a:off x="4788590" y="3901651"/>
              <a:ext cx="443697" cy="510758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26" name="Segno di moltiplicazione 25">
              <a:extLst>
                <a:ext uri="{FF2B5EF4-FFF2-40B4-BE49-F238E27FC236}">
                  <a16:creationId xmlns:a16="http://schemas.microsoft.com/office/drawing/2014/main" id="{A8AA9760-D584-40E0-90AF-409610EA85DD}"/>
                </a:ext>
              </a:extLst>
            </p:cNvPr>
            <p:cNvSpPr/>
            <p:nvPr/>
          </p:nvSpPr>
          <p:spPr>
            <a:xfrm>
              <a:off x="4165756" y="5119042"/>
              <a:ext cx="443697" cy="510758"/>
            </a:xfrm>
            <a:prstGeom prst="mathMultiply">
              <a:avLst>
                <a:gd name="adj1" fmla="val 12117"/>
              </a:avLst>
            </a:prstGeom>
            <a:solidFill>
              <a:srgbClr val="FF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33" name="Freccia circolare a destra 32">
            <a:extLst>
              <a:ext uri="{FF2B5EF4-FFF2-40B4-BE49-F238E27FC236}">
                <a16:creationId xmlns:a16="http://schemas.microsoft.com/office/drawing/2014/main" id="{2352E1D6-D221-45A0-A7BB-9F11DF4DD6C6}"/>
              </a:ext>
            </a:extLst>
          </p:cNvPr>
          <p:cNvSpPr/>
          <p:nvPr/>
        </p:nvSpPr>
        <p:spPr>
          <a:xfrm rot="16378371" flipH="1">
            <a:off x="5883259" y="-338537"/>
            <a:ext cx="541295" cy="3293539"/>
          </a:xfrm>
          <a:prstGeom prst="curvedRightArrow">
            <a:avLst>
              <a:gd name="adj1" fmla="val 30929"/>
              <a:gd name="adj2" fmla="val 69768"/>
              <a:gd name="adj3" fmla="val 3073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>
              <a:solidFill>
                <a:schemeClr val="tx1"/>
              </a:solidFill>
            </a:endParaRP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EE032CBB-6B7A-4376-FAEE-88CE0B8FCE96}"/>
              </a:ext>
            </a:extLst>
          </p:cNvPr>
          <p:cNvSpPr txBox="1">
            <a:spLocks/>
          </p:cNvSpPr>
          <p:nvPr/>
        </p:nvSpPr>
        <p:spPr>
          <a:xfrm>
            <a:off x="11928959" y="65037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97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2" grpId="0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diagram of a network&#10;&#10;Description automatically generated">
            <a:extLst>
              <a:ext uri="{FF2B5EF4-FFF2-40B4-BE49-F238E27FC236}">
                <a16:creationId xmlns:a16="http://schemas.microsoft.com/office/drawing/2014/main" id="{60F6958F-A84D-FC9B-B2DD-036041BE0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99" y="984250"/>
            <a:ext cx="9650101" cy="5428182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47F814F-1FF4-E792-12D0-C2FCF2B99AB8}"/>
              </a:ext>
            </a:extLst>
          </p:cNvPr>
          <p:cNvSpPr/>
          <p:nvPr/>
        </p:nvSpPr>
        <p:spPr>
          <a:xfrm>
            <a:off x="2066925" y="4343400"/>
            <a:ext cx="7648575" cy="2200275"/>
          </a:xfrm>
          <a:custGeom>
            <a:avLst/>
            <a:gdLst>
              <a:gd name="connsiteX0" fmla="*/ 4133850 w 7648575"/>
              <a:gd name="connsiteY0" fmla="*/ 0 h 2200275"/>
              <a:gd name="connsiteX1" fmla="*/ 7648575 w 7648575"/>
              <a:gd name="connsiteY1" fmla="*/ 2200275 h 2200275"/>
              <a:gd name="connsiteX2" fmla="*/ 0 w 7648575"/>
              <a:gd name="connsiteY2" fmla="*/ 2143125 h 2200275"/>
              <a:gd name="connsiteX3" fmla="*/ 4133850 w 7648575"/>
              <a:gd name="connsiteY3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48575" h="2200275">
                <a:moveTo>
                  <a:pt x="4133850" y="0"/>
                </a:moveTo>
                <a:lnTo>
                  <a:pt x="7648575" y="2200275"/>
                </a:lnTo>
                <a:lnTo>
                  <a:pt x="0" y="2143125"/>
                </a:lnTo>
                <a:lnTo>
                  <a:pt x="413385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F5F6287-51B1-0691-80C1-93A925F97A66}"/>
              </a:ext>
            </a:extLst>
          </p:cNvPr>
          <p:cNvSpPr/>
          <p:nvPr/>
        </p:nvSpPr>
        <p:spPr>
          <a:xfrm>
            <a:off x="2924175" y="819150"/>
            <a:ext cx="6848475" cy="1647825"/>
          </a:xfrm>
          <a:custGeom>
            <a:avLst/>
            <a:gdLst>
              <a:gd name="connsiteX0" fmla="*/ 0 w 6848475"/>
              <a:gd name="connsiteY0" fmla="*/ 57150 h 1647825"/>
              <a:gd name="connsiteX1" fmla="*/ 3152775 w 6848475"/>
              <a:gd name="connsiteY1" fmla="*/ 1647825 h 1647825"/>
              <a:gd name="connsiteX2" fmla="*/ 6848475 w 6848475"/>
              <a:gd name="connsiteY2" fmla="*/ 0 h 1647825"/>
              <a:gd name="connsiteX3" fmla="*/ 0 w 6848475"/>
              <a:gd name="connsiteY3" fmla="*/ 57150 h 164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8475" h="1647825">
                <a:moveTo>
                  <a:pt x="0" y="57150"/>
                </a:moveTo>
                <a:lnTo>
                  <a:pt x="3152775" y="1647825"/>
                </a:lnTo>
                <a:lnTo>
                  <a:pt x="6848475" y="0"/>
                </a:lnTo>
                <a:lnTo>
                  <a:pt x="0" y="571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87F37E8-4D44-77C1-D244-13F66526089D}"/>
              </a:ext>
            </a:extLst>
          </p:cNvPr>
          <p:cNvSpPr/>
          <p:nvPr/>
        </p:nvSpPr>
        <p:spPr>
          <a:xfrm>
            <a:off x="6096000" y="933450"/>
            <a:ext cx="5143500" cy="5429250"/>
          </a:xfrm>
          <a:custGeom>
            <a:avLst/>
            <a:gdLst>
              <a:gd name="connsiteX0" fmla="*/ 5143500 w 5143500"/>
              <a:gd name="connsiteY0" fmla="*/ 57150 h 5429250"/>
              <a:gd name="connsiteX1" fmla="*/ 5067300 w 5143500"/>
              <a:gd name="connsiteY1" fmla="*/ 5429250 h 5429250"/>
              <a:gd name="connsiteX2" fmla="*/ 2400300 w 5143500"/>
              <a:gd name="connsiteY2" fmla="*/ 5419725 h 5429250"/>
              <a:gd name="connsiteX3" fmla="*/ 1419225 w 5143500"/>
              <a:gd name="connsiteY3" fmla="*/ 4219575 h 5429250"/>
              <a:gd name="connsiteX4" fmla="*/ 47625 w 5143500"/>
              <a:gd name="connsiteY4" fmla="*/ 3324225 h 5429250"/>
              <a:gd name="connsiteX5" fmla="*/ 266700 w 5143500"/>
              <a:gd name="connsiteY5" fmla="*/ 3248025 h 5429250"/>
              <a:gd name="connsiteX6" fmla="*/ 276225 w 5143500"/>
              <a:gd name="connsiteY6" fmla="*/ 2295525 h 5429250"/>
              <a:gd name="connsiteX7" fmla="*/ 0 w 5143500"/>
              <a:gd name="connsiteY7" fmla="*/ 2171700 h 5429250"/>
              <a:gd name="connsiteX8" fmla="*/ 0 w 5143500"/>
              <a:gd name="connsiteY8" fmla="*/ 1323975 h 5429250"/>
              <a:gd name="connsiteX9" fmla="*/ 3019425 w 5143500"/>
              <a:gd name="connsiteY9" fmla="*/ 0 h 5429250"/>
              <a:gd name="connsiteX10" fmla="*/ 5143500 w 5143500"/>
              <a:gd name="connsiteY10" fmla="*/ 571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43500" h="5429250">
                <a:moveTo>
                  <a:pt x="5143500" y="57150"/>
                </a:moveTo>
                <a:lnTo>
                  <a:pt x="5067300" y="5429250"/>
                </a:lnTo>
                <a:lnTo>
                  <a:pt x="2400300" y="5419725"/>
                </a:lnTo>
                <a:lnTo>
                  <a:pt x="1419225" y="4219575"/>
                </a:lnTo>
                <a:lnTo>
                  <a:pt x="47625" y="3324225"/>
                </a:lnTo>
                <a:lnTo>
                  <a:pt x="266700" y="3248025"/>
                </a:lnTo>
                <a:lnTo>
                  <a:pt x="276225" y="2295525"/>
                </a:lnTo>
                <a:lnTo>
                  <a:pt x="0" y="2171700"/>
                </a:lnTo>
                <a:lnTo>
                  <a:pt x="0" y="1323975"/>
                </a:lnTo>
                <a:lnTo>
                  <a:pt x="3019425" y="0"/>
                </a:lnTo>
                <a:lnTo>
                  <a:pt x="5143500" y="5715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71B7F92-143C-D533-ACD2-ABBCDF6B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225" y="16943"/>
            <a:ext cx="12161490" cy="1325563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[Extra] Dimensionality reduction with neural networks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B4EA51-6ED8-C0FB-936C-3598F9513F82}"/>
              </a:ext>
            </a:extLst>
          </p:cNvPr>
          <p:cNvSpPr txBox="1"/>
          <p:nvPr/>
        </p:nvSpPr>
        <p:spPr>
          <a:xfrm>
            <a:off x="127000" y="6380166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CH" sz="2400" dirty="0">
                <a:latin typeface="Helvetica" pitchFamily="2" charset="0"/>
              </a:rPr>
              <a:t>PCA dimensionality reduction is </a:t>
            </a:r>
            <a:r>
              <a:rPr lang="it-CH" sz="2400" i="1" dirty="0">
                <a:latin typeface="Helvetica" pitchFamily="2" charset="0"/>
              </a:rPr>
              <a:t>interpretable, </a:t>
            </a:r>
            <a:r>
              <a:rPr lang="it-CH" sz="2400" dirty="0">
                <a:latin typeface="Helvetica" pitchFamily="2" charset="0"/>
              </a:rPr>
              <a:t>that</a:t>
            </a:r>
            <a:r>
              <a:rPr lang="it-CH" sz="2400" i="1" dirty="0">
                <a:latin typeface="Helvetica" pitchFamily="2" charset="0"/>
              </a:rPr>
              <a:t> </a:t>
            </a:r>
            <a:r>
              <a:rPr lang="it-CH" sz="2400" dirty="0">
                <a:latin typeface="Helvetica" pitchFamily="2" charset="0"/>
              </a:rPr>
              <a:t>of t-SNE and neural networks is not.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0A7E512-7977-85D2-2A09-C74DF81BC0E9}"/>
              </a:ext>
            </a:extLst>
          </p:cNvPr>
          <p:cNvSpPr/>
          <p:nvPr/>
        </p:nvSpPr>
        <p:spPr>
          <a:xfrm>
            <a:off x="2032000" y="939800"/>
            <a:ext cx="4394200" cy="2286000"/>
          </a:xfrm>
          <a:custGeom>
            <a:avLst/>
            <a:gdLst>
              <a:gd name="connsiteX0" fmla="*/ 0 w 4394200"/>
              <a:gd name="connsiteY0" fmla="*/ 0 h 2286000"/>
              <a:gd name="connsiteX1" fmla="*/ 4394200 w 4394200"/>
              <a:gd name="connsiteY1" fmla="*/ 2286000 h 2286000"/>
              <a:gd name="connsiteX2" fmla="*/ 4368800 w 4394200"/>
              <a:gd name="connsiteY2" fmla="*/ 1397000 h 2286000"/>
              <a:gd name="connsiteX3" fmla="*/ 1244600 w 4394200"/>
              <a:gd name="connsiteY3" fmla="*/ 50800 h 2286000"/>
              <a:gd name="connsiteX4" fmla="*/ 0 w 4394200"/>
              <a:gd name="connsiteY4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4200" h="2286000">
                <a:moveTo>
                  <a:pt x="0" y="0"/>
                </a:moveTo>
                <a:lnTo>
                  <a:pt x="4394200" y="2286000"/>
                </a:lnTo>
                <a:lnTo>
                  <a:pt x="4368800" y="1397000"/>
                </a:lnTo>
                <a:lnTo>
                  <a:pt x="1244600" y="50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Slide Number">
            <a:extLst>
              <a:ext uri="{FF2B5EF4-FFF2-40B4-BE49-F238E27FC236}">
                <a16:creationId xmlns:a16="http://schemas.microsoft.com/office/drawing/2014/main" id="{6EF410E5-D29D-A912-296E-E037B9180AE7}"/>
              </a:ext>
            </a:extLst>
          </p:cNvPr>
          <p:cNvSpPr txBox="1">
            <a:spLocks/>
          </p:cNvSpPr>
          <p:nvPr/>
        </p:nvSpPr>
        <p:spPr>
          <a:xfrm>
            <a:off x="11992459" y="65418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16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7" grpId="0"/>
      <p:bldP spid="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1355BBDA-9419-4098-AC45-6D6CB9873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58" y="1284789"/>
            <a:ext cx="10833545" cy="47716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87F83A1-2610-4186-963A-F61B2EFD50BD}"/>
              </a:ext>
            </a:extLst>
          </p:cNvPr>
          <p:cNvSpPr txBox="1"/>
          <p:nvPr/>
        </p:nvSpPr>
        <p:spPr>
          <a:xfrm>
            <a:off x="2684574" y="5791326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b="1" dirty="0"/>
              <a:t>encoder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F02364-67CF-4813-AB88-2137F982FBB3}"/>
              </a:ext>
            </a:extLst>
          </p:cNvPr>
          <p:cNvSpPr txBox="1"/>
          <p:nvPr/>
        </p:nvSpPr>
        <p:spPr>
          <a:xfrm>
            <a:off x="5087889" y="5791326"/>
            <a:ext cx="138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b="1" dirty="0" err="1"/>
              <a:t>latent</a:t>
            </a:r>
            <a:r>
              <a:rPr lang="it-CH" i="1" dirty="0"/>
              <a:t> </a:t>
            </a:r>
            <a:r>
              <a:rPr lang="it-CH" b="1" dirty="0" err="1"/>
              <a:t>space</a:t>
            </a:r>
            <a:endParaRPr lang="it-CH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7D3C8D-B1F0-43F3-A5E0-95AE0763526F}"/>
              </a:ext>
            </a:extLst>
          </p:cNvPr>
          <p:cNvSpPr txBox="1"/>
          <p:nvPr/>
        </p:nvSpPr>
        <p:spPr>
          <a:xfrm>
            <a:off x="7299248" y="579132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CH" b="1" dirty="0"/>
              <a:t>decoder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7F5FF572-EEFA-423E-B33C-EEEE91F7C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0"/>
            <a:ext cx="11112500" cy="1143000"/>
          </a:xfrm>
        </p:spPr>
        <p:txBody>
          <a:bodyPr>
            <a:normAutofit/>
          </a:bodyPr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[Extra] Learning Protein Conformational Space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E08C8AB-14E2-4B76-A48F-DF6CAF6CA023}"/>
              </a:ext>
            </a:extLst>
          </p:cNvPr>
          <p:cNvSpPr/>
          <p:nvPr/>
        </p:nvSpPr>
        <p:spPr>
          <a:xfrm>
            <a:off x="-892683" y="6466438"/>
            <a:ext cx="3744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M.T. </a:t>
            </a:r>
            <a:r>
              <a:rPr lang="en-US" sz="1400" dirty="0" err="1">
                <a:solidFill>
                  <a:srgbClr val="0070C0"/>
                </a:solidFill>
                <a:latin typeface="Helvetica" pitchFamily="2" charset="0"/>
              </a:rPr>
              <a:t>Degiacomi,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 </a:t>
            </a:r>
            <a:r>
              <a:rPr lang="en-US" sz="1400" b="1" i="1" dirty="0">
                <a:solidFill>
                  <a:srgbClr val="0070C0"/>
                </a:solidFill>
                <a:latin typeface="Helvetica" pitchFamily="2" charset="0"/>
              </a:rPr>
              <a:t>Structure</a:t>
            </a:r>
            <a:r>
              <a:rPr lang="en-US" sz="1400" dirty="0">
                <a:solidFill>
                  <a:srgbClr val="0070C0"/>
                </a:solidFill>
                <a:latin typeface="Helvetica" pitchFamily="2" charset="0"/>
              </a:rPr>
              <a:t>, 2019</a:t>
            </a:r>
          </a:p>
          <a:p>
            <a:pPr algn="r"/>
            <a:endParaRPr lang="it-CH" sz="1400" dirty="0">
              <a:solidFill>
                <a:srgbClr val="0070C0"/>
              </a:solidFill>
            </a:endParaRP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F9E5F333-DB9F-AD0A-38CF-6F074030E363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16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30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FBDA9-8B5D-4D25-A93C-7B69145713C1}" type="slidenum">
              <a:rPr lang="it-CH" smtClean="0"/>
              <a:pPr/>
              <a:t>17</a:t>
            </a:fld>
            <a:endParaRPr lang="it-CH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5389DDC-1186-4D20-B5A5-C2586769F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2" y="2691083"/>
            <a:ext cx="12045582" cy="1027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CH" b="1" dirty="0"/>
              <a:t>Thought experiment</a:t>
            </a:r>
            <a:r>
              <a:rPr lang="it-CH" dirty="0"/>
              <a:t>: typically hydrogen bond is considered established if donor-acceptor distance &lt;2.5 Å, and donor-acceptor-hydrogen angle &lt;20°.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FB75E05-D6A6-4ED0-C23E-CE71007985EC}"/>
              </a:ext>
            </a:extLst>
          </p:cNvPr>
          <p:cNvGrpSpPr/>
          <p:nvPr/>
        </p:nvGrpSpPr>
        <p:grpSpPr>
          <a:xfrm>
            <a:off x="1536088" y="3685407"/>
            <a:ext cx="4919952" cy="2231087"/>
            <a:chOff x="1536088" y="3685407"/>
            <a:chExt cx="4919952" cy="223108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F9CF90D-6117-F13E-AB0B-6D29C8D2EF9B}"/>
                </a:ext>
              </a:extLst>
            </p:cNvPr>
            <p:cNvGrpSpPr/>
            <p:nvPr/>
          </p:nvGrpSpPr>
          <p:grpSpPr>
            <a:xfrm>
              <a:off x="1536088" y="3685407"/>
              <a:ext cx="4919952" cy="1800200"/>
              <a:chOff x="1536088" y="3685407"/>
              <a:chExt cx="4919952" cy="1800200"/>
            </a:xfrm>
          </p:grpSpPr>
          <p:cxnSp>
            <p:nvCxnSpPr>
              <p:cNvPr id="8" name="Connettore 2 7">
                <a:extLst>
                  <a:ext uri="{FF2B5EF4-FFF2-40B4-BE49-F238E27FC236}">
                    <a16:creationId xmlns:a16="http://schemas.microsoft.com/office/drawing/2014/main" id="{FB3973A7-CD18-4B5C-AD61-7239F6C0BE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8343" y="3901431"/>
                <a:ext cx="0" cy="15841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nettore 2 10">
                <a:extLst>
                  <a:ext uri="{FF2B5EF4-FFF2-40B4-BE49-F238E27FC236}">
                    <a16:creationId xmlns:a16="http://schemas.microsoft.com/office/drawing/2014/main" id="{2B867E21-A49C-4707-8152-F1DA2223F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5479033"/>
                <a:ext cx="36479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ttore diritto 16">
                <a:extLst>
                  <a:ext uri="{FF2B5EF4-FFF2-40B4-BE49-F238E27FC236}">
                    <a16:creationId xmlns:a16="http://schemas.microsoft.com/office/drawing/2014/main" id="{F8CD3EE9-1161-406D-A156-4CAFD1E8A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08049" y="4267604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ttore diritto 18">
                <a:extLst>
                  <a:ext uri="{FF2B5EF4-FFF2-40B4-BE49-F238E27FC236}">
                    <a16:creationId xmlns:a16="http://schemas.microsoft.com/office/drawing/2014/main" id="{B3BBA2D7-55AA-4DC8-BE94-832F47DF3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978" y="5199471"/>
                <a:ext cx="1678076" cy="1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diritto 20">
                <a:extLst>
                  <a:ext uri="{FF2B5EF4-FFF2-40B4-BE49-F238E27FC236}">
                    <a16:creationId xmlns:a16="http://schemas.microsoft.com/office/drawing/2014/main" id="{33971CED-3954-476A-B646-FA809054DD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6125" y="4267604"/>
                <a:ext cx="0" cy="931868"/>
              </a:xfrm>
              <a:prstGeom prst="line">
                <a:avLst/>
              </a:prstGeom>
              <a:ln w="3810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A9DD5E40-3AC5-43AE-BF96-F839E862D6B2}"/>
                  </a:ext>
                </a:extLst>
              </p:cNvPr>
              <p:cNvSpPr txBox="1"/>
              <p:nvPr/>
            </p:nvSpPr>
            <p:spPr>
              <a:xfrm>
                <a:off x="1740759" y="3685407"/>
                <a:ext cx="102675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</a:t>
                </a:r>
              </a:p>
              <a:p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C99B7F0F-E419-432C-A85D-12E77DE25C99}"/>
                  </a:ext>
                </a:extLst>
              </p:cNvPr>
              <p:cNvSpPr txBox="1"/>
              <p:nvPr/>
            </p:nvSpPr>
            <p:spPr>
              <a:xfrm>
                <a:off x="1536088" y="4621511"/>
                <a:ext cx="123142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it-CH" sz="2200" dirty="0"/>
                  <a:t>bond </a:t>
                </a:r>
                <a:r>
                  <a:rPr lang="it-CH" sz="2200" dirty="0" err="1"/>
                  <a:t>not</a:t>
                </a:r>
                <a:endParaRPr lang="it-CH" sz="2200" dirty="0"/>
              </a:p>
              <a:p>
                <a:pPr algn="r"/>
                <a:r>
                  <a:rPr lang="it-CH" sz="2200" dirty="0" err="1"/>
                  <a:t>formed</a:t>
                </a:r>
                <a:endParaRPr lang="it-CH" sz="2200" dirty="0"/>
              </a:p>
            </p:txBody>
          </p:sp>
        </p:grp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5CC197AC-5D70-484B-840D-BB063657CB67}"/>
                </a:ext>
              </a:extLst>
            </p:cNvPr>
            <p:cNvSpPr txBox="1"/>
            <p:nvPr/>
          </p:nvSpPr>
          <p:spPr>
            <a:xfrm>
              <a:off x="4151784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1F169F-EC0C-BEE9-2D11-A7C087CAD68E}"/>
              </a:ext>
            </a:extLst>
          </p:cNvPr>
          <p:cNvGrpSpPr/>
          <p:nvPr/>
        </p:nvGrpSpPr>
        <p:grpSpPr>
          <a:xfrm>
            <a:off x="6768489" y="3901431"/>
            <a:ext cx="3647991" cy="2015063"/>
            <a:chOff x="6768489" y="3901431"/>
            <a:chExt cx="3647991" cy="2015063"/>
          </a:xfrm>
        </p:grpSpPr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21720398-E555-44DA-8E21-1FBEC36AFC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78783" y="3901431"/>
              <a:ext cx="0" cy="15841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76D0BFE0-5357-434D-99DB-6E99DE52EC5B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5479033"/>
              <a:ext cx="364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E1948CD4-7CA5-4ED4-8D67-C5AF0AFCF469}"/>
                </a:ext>
              </a:extLst>
            </p:cNvPr>
            <p:cNvCxnSpPr>
              <a:cxnSpLocks/>
            </p:cNvCxnSpPr>
            <p:nvPr/>
          </p:nvCxnSpPr>
          <p:spPr>
            <a:xfrm>
              <a:off x="6768489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C469F72C-2B3B-4A2D-AC01-509D6EFA00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3288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BB3CC07A-46F2-49F7-9024-E6B68EF7BB07}"/>
                </a:ext>
              </a:extLst>
            </p:cNvPr>
            <p:cNvCxnSpPr>
              <a:cxnSpLocks/>
            </p:cNvCxnSpPr>
            <p:nvPr/>
          </p:nvCxnSpPr>
          <p:spPr>
            <a:xfrm>
              <a:off x="7133288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48CD8097-7FA4-4377-A43D-B93DADBD89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8087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AD404617-5692-4CEA-9155-49F54E6609D8}"/>
                </a:ext>
              </a:extLst>
            </p:cNvPr>
            <p:cNvCxnSpPr>
              <a:cxnSpLocks/>
            </p:cNvCxnSpPr>
            <p:nvPr/>
          </p:nvCxnSpPr>
          <p:spPr>
            <a:xfrm>
              <a:off x="7498087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A1B4446C-C7C4-49F7-AA43-DB95DDABFD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62886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diritto 33">
              <a:extLst>
                <a:ext uri="{FF2B5EF4-FFF2-40B4-BE49-F238E27FC236}">
                  <a16:creationId xmlns:a16="http://schemas.microsoft.com/office/drawing/2014/main" id="{08B5AE54-9A9C-4B73-9AA0-9F0F1D903D0B}"/>
                </a:ext>
              </a:extLst>
            </p:cNvPr>
            <p:cNvCxnSpPr>
              <a:cxnSpLocks/>
            </p:cNvCxnSpPr>
            <p:nvPr/>
          </p:nvCxnSpPr>
          <p:spPr>
            <a:xfrm>
              <a:off x="7862886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84B08A7E-2FCC-4453-ABD8-22041D867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7685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3724E289-DE1A-4C87-807E-C96D9F9262F7}"/>
                </a:ext>
              </a:extLst>
            </p:cNvPr>
            <p:cNvCxnSpPr>
              <a:cxnSpLocks/>
            </p:cNvCxnSpPr>
            <p:nvPr/>
          </p:nvCxnSpPr>
          <p:spPr>
            <a:xfrm>
              <a:off x="8227696" y="4267604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diritto 36">
              <a:extLst>
                <a:ext uri="{FF2B5EF4-FFF2-40B4-BE49-F238E27FC236}">
                  <a16:creationId xmlns:a16="http://schemas.microsoft.com/office/drawing/2014/main" id="{6254CF82-239D-4AC7-931D-EFB1EBB66C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2495" y="4267604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5745C16C-DB9C-49C5-849D-B29C872BD0AF}"/>
                </a:ext>
              </a:extLst>
            </p:cNvPr>
            <p:cNvCxnSpPr>
              <a:cxnSpLocks/>
            </p:cNvCxnSpPr>
            <p:nvPr/>
          </p:nvCxnSpPr>
          <p:spPr>
            <a:xfrm>
              <a:off x="8592495" y="5197828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05E38046-0819-4E09-A86D-FFE22E719B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57294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5D49076F-A44E-4C8F-81A0-3AC288907372}"/>
                </a:ext>
              </a:extLst>
            </p:cNvPr>
            <p:cNvCxnSpPr>
              <a:cxnSpLocks/>
            </p:cNvCxnSpPr>
            <p:nvPr/>
          </p:nvCxnSpPr>
          <p:spPr>
            <a:xfrm>
              <a:off x="8957304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1B7B964C-4D84-4E61-B8C9-2548AE50A1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2103" y="4265961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diritto 41">
              <a:extLst>
                <a:ext uri="{FF2B5EF4-FFF2-40B4-BE49-F238E27FC236}">
                  <a16:creationId xmlns:a16="http://schemas.microsoft.com/office/drawing/2014/main" id="{CCB4FBFD-80B1-4197-9A01-E81A3C4B602B}"/>
                </a:ext>
              </a:extLst>
            </p:cNvPr>
            <p:cNvCxnSpPr>
              <a:cxnSpLocks/>
            </p:cNvCxnSpPr>
            <p:nvPr/>
          </p:nvCxnSpPr>
          <p:spPr>
            <a:xfrm>
              <a:off x="9322103" y="5196185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2E3058C5-853C-4EF1-848E-67CE7451D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902" y="4264317"/>
              <a:ext cx="0" cy="931868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EC4E4704-0386-4525-9ACD-AA378A43CAA5}"/>
                </a:ext>
              </a:extLst>
            </p:cNvPr>
            <p:cNvCxnSpPr>
              <a:cxnSpLocks/>
            </p:cNvCxnSpPr>
            <p:nvPr/>
          </p:nvCxnSpPr>
          <p:spPr>
            <a:xfrm>
              <a:off x="9686882" y="4265961"/>
              <a:ext cx="364799" cy="0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67F92286-F3C3-4F65-81BE-7D167BB1D048}"/>
                </a:ext>
              </a:extLst>
            </p:cNvPr>
            <p:cNvSpPr txBox="1"/>
            <p:nvPr/>
          </p:nvSpPr>
          <p:spPr>
            <a:xfrm>
              <a:off x="8328248" y="5485607"/>
              <a:ext cx="1656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CH" sz="2200" dirty="0"/>
                <a:t>time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2917466-681E-C711-1AEF-AE2ACC470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94" y="-19561"/>
            <a:ext cx="11840905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 Time-lagged independent component analysis (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</a:rPr>
              <a:t>tICA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A751AC-790D-9BD7-6AB6-A41E3C62A41D}"/>
              </a:ext>
            </a:extLst>
          </p:cNvPr>
          <p:cNvSpPr txBox="1">
            <a:spLocks/>
          </p:cNvSpPr>
          <p:nvPr/>
        </p:nvSpPr>
        <p:spPr>
          <a:xfrm>
            <a:off x="1600200" y="1040121"/>
            <a:ext cx="9398000" cy="13808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tICA is a </a:t>
            </a:r>
            <a:r>
              <a:rPr lang="en-GB" sz="2400" b="1">
                <a:latin typeface="Helvetica" panose="020B0604020202020204" pitchFamily="34" charset="0"/>
                <a:cs typeface="Helvetica" panose="020B0604020202020204" pitchFamily="34" charset="0"/>
              </a:rPr>
              <a:t>linear transform </a:t>
            </a: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similar to PCA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The transform is chosen such that, amongst all linear transforms, tICA </a:t>
            </a:r>
            <a:r>
              <a:rPr lang="en-GB" sz="2400" b="1">
                <a:latin typeface="Helvetica" panose="020B0604020202020204" pitchFamily="34" charset="0"/>
                <a:cs typeface="Helvetica" panose="020B0604020202020204" pitchFamily="34" charset="0"/>
              </a:rPr>
              <a:t>maximizes the autocorrelation </a:t>
            </a:r>
            <a:r>
              <a:rPr lang="en-GB" sz="2400">
                <a:latin typeface="Helvetica" panose="020B0604020202020204" pitchFamily="34" charset="0"/>
                <a:cs typeface="Helvetica" panose="020B0604020202020204" pitchFamily="34" charset="0"/>
              </a:rPr>
              <a:t>of transformed coordinates. </a:t>
            </a:r>
            <a:endParaRPr lang="en-GB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Segnaposto contenuto 5">
            <a:extLst>
              <a:ext uri="{FF2B5EF4-FFF2-40B4-BE49-F238E27FC236}">
                <a16:creationId xmlns:a16="http://schemas.microsoft.com/office/drawing/2014/main" id="{123EC5E4-D77F-D397-4C87-4DE00DC383BA}"/>
              </a:ext>
            </a:extLst>
          </p:cNvPr>
          <p:cNvSpPr txBox="1">
            <a:spLocks/>
          </p:cNvSpPr>
          <p:nvPr/>
        </p:nvSpPr>
        <p:spPr>
          <a:xfrm>
            <a:off x="917943" y="6053408"/>
            <a:ext cx="11174494" cy="548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CH" dirty="0"/>
              <a:t>reporting % time a bond is established in simulation can be misleading!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7A6C075-2408-ABD1-5EB3-ADB16843A848}"/>
              </a:ext>
            </a:extLst>
          </p:cNvPr>
          <p:cNvGrpSpPr/>
          <p:nvPr/>
        </p:nvGrpSpPr>
        <p:grpSpPr>
          <a:xfrm>
            <a:off x="2824665" y="4067143"/>
            <a:ext cx="8214810" cy="1411890"/>
            <a:chOff x="2824665" y="4067143"/>
            <a:chExt cx="8214810" cy="14118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6EE1AF7-A47D-7BC3-8C48-6608FF200711}"/>
                </a:ext>
              </a:extLst>
            </p:cNvPr>
            <p:cNvSpPr/>
            <p:nvPr/>
          </p:nvSpPr>
          <p:spPr>
            <a:xfrm>
              <a:off x="2834190" y="4067143"/>
              <a:ext cx="8052885" cy="688454"/>
            </a:xfrm>
            <a:prstGeom prst="rect">
              <a:avLst/>
            </a:prstGeom>
            <a:solidFill>
              <a:srgbClr val="00B0F0">
                <a:alpha val="1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0F084DB-494D-14E5-CB58-796139B2FAEB}"/>
                </a:ext>
              </a:extLst>
            </p:cNvPr>
            <p:cNvSpPr/>
            <p:nvPr/>
          </p:nvSpPr>
          <p:spPr>
            <a:xfrm>
              <a:off x="2824665" y="4762171"/>
              <a:ext cx="8052885" cy="716862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B0C5D2-7DE0-F8A1-420C-7AA96E6A8E94}"/>
                </a:ext>
              </a:extLst>
            </p:cNvPr>
            <p:cNvSpPr txBox="1"/>
            <p:nvPr/>
          </p:nvSpPr>
          <p:spPr>
            <a:xfrm>
              <a:off x="10303669" y="41111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E93EB3-02B7-D84B-3868-0A16CF424D7E}"/>
                </a:ext>
              </a:extLst>
            </p:cNvPr>
            <p:cNvSpPr txBox="1"/>
            <p:nvPr/>
          </p:nvSpPr>
          <p:spPr>
            <a:xfrm>
              <a:off x="10303669" y="4949309"/>
              <a:ext cx="7358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CH" b="1" dirty="0"/>
                <a:t>50%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0523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94" y="-19561"/>
            <a:ext cx="11840905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 Time-lagged independent component analysis (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</a:rPr>
              <a:t>tICA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040121"/>
            <a:ext cx="9398000" cy="1380837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is a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linear transform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similar to PCA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transform is chosen such that, amongst all linear transforms,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maximizes the autocorrelation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of transformed coordinates. </a:t>
            </a:r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5EEC4C26-FE4F-C4DC-CF6A-8C4BBEC4D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109" y="2590800"/>
            <a:ext cx="5491712" cy="3944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6E68F6D8-959F-39D4-65C8-31E0080E1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46" y="2736850"/>
            <a:ext cx="3149507" cy="38236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E63FB45E-6EE9-53EA-079E-FC1AB1E20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5059430"/>
            <a:ext cx="3101674" cy="3118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E1086996-F333-AD3A-0A2F-FD8E513F5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476" y="3516937"/>
            <a:ext cx="2919170" cy="3564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C18701-4353-0E54-7BB1-7E294CD956B3}"/>
              </a:ext>
            </a:extLst>
          </p:cNvPr>
          <p:cNvSpPr txBox="1"/>
          <p:nvPr/>
        </p:nvSpPr>
        <p:spPr>
          <a:xfrm>
            <a:off x="215946" y="310600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D-dimensional input data vector that is mean free, i.e.,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7C94DF-A036-C237-75B9-25B845169E3B}"/>
              </a:ext>
            </a:extLst>
          </p:cNvPr>
          <p:cNvSpPr txBox="1"/>
          <p:nvPr/>
        </p:nvSpPr>
        <p:spPr>
          <a:xfrm>
            <a:off x="241346" y="4217678"/>
            <a:ext cx="65277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Computing the covariance of the data at</a:t>
            </a:r>
          </a:p>
          <a:p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= 0 and </a:t>
            </a:r>
            <a:r>
              <a:rPr lang="en-GB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= </a:t>
            </a:r>
            <a:r>
              <a:rPr lang="en-GB" sz="2400" i="1" dirty="0">
                <a:cs typeface="Helvetica" panose="020B0604020202020204" pitchFamily="34" charset="0"/>
              </a:rPr>
              <a:t>τ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which is the lag-time chosen </a:t>
            </a:r>
          </a:p>
        </p:txBody>
      </p:sp>
      <p:pic>
        <p:nvPicPr>
          <p:cNvPr id="25" name="Image" descr="Image">
            <a:extLst>
              <a:ext uri="{FF2B5EF4-FFF2-40B4-BE49-F238E27FC236}">
                <a16:creationId xmlns:a16="http://schemas.microsoft.com/office/drawing/2014/main" id="{8759A1F3-4B0E-9077-E636-46D54F41C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99" y="5890626"/>
            <a:ext cx="578875" cy="3016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6" name="Image" descr="Image">
            <a:extLst>
              <a:ext uri="{FF2B5EF4-FFF2-40B4-BE49-F238E27FC236}">
                <a16:creationId xmlns:a16="http://schemas.microsoft.com/office/drawing/2014/main" id="{3454E532-44FC-7B50-1182-ECDB61CD98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959" y="5894897"/>
            <a:ext cx="598336" cy="30326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A65D53-DEF4-E1E5-D503-19A8B50E55C5}"/>
              </a:ext>
            </a:extLst>
          </p:cNvPr>
          <p:cNvSpPr txBox="1"/>
          <p:nvPr/>
        </p:nvSpPr>
        <p:spPr>
          <a:xfrm>
            <a:off x="241346" y="5441252"/>
            <a:ext cx="71119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enables computing two covariance matrices:</a:t>
            </a:r>
          </a:p>
          <a:p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       and     </a:t>
            </a:r>
          </a:p>
        </p:txBody>
      </p:sp>
      <p:sp>
        <p:nvSpPr>
          <p:cNvPr id="43" name="[2]: G. Perez-Hernandez, et al. J. Chem. Phys. 139, 015102 (2013).">
            <a:extLst>
              <a:ext uri="{FF2B5EF4-FFF2-40B4-BE49-F238E27FC236}">
                <a16:creationId xmlns:a16="http://schemas.microsoft.com/office/drawing/2014/main" id="{8B06F1F0-E667-182E-EA8D-3FAC9C9392D5}"/>
              </a:ext>
            </a:extLst>
          </p:cNvPr>
          <p:cNvSpPr txBox="1"/>
          <p:nvPr/>
        </p:nvSpPr>
        <p:spPr>
          <a:xfrm>
            <a:off x="4916859" y="6561246"/>
            <a:ext cx="2995241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G. Perez-Hernandez,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JCTC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44" name="[3]: C. R. Schwantes et al. J. Chem. Theory Comput. 9, 2000-2009 (2013).">
            <a:extLst>
              <a:ext uri="{FF2B5EF4-FFF2-40B4-BE49-F238E27FC236}">
                <a16:creationId xmlns:a16="http://schemas.microsoft.com/office/drawing/2014/main" id="{4D1488D9-EFA3-0600-4402-5A2D9DD02254}"/>
              </a:ext>
            </a:extLst>
          </p:cNvPr>
          <p:cNvSpPr txBox="1"/>
          <p:nvPr/>
        </p:nvSpPr>
        <p:spPr>
          <a:xfrm>
            <a:off x="8351304" y="6561246"/>
            <a:ext cx="2634196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C. R.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Schwantes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45" name="[1]: F. Nüske, B. Keller, G. Pérez-Hernández, A. S. J. S. Mey and F. Noé: J. Chem. Theory Comput. 10, 1739-1752 (2014).">
            <a:extLst>
              <a:ext uri="{FF2B5EF4-FFF2-40B4-BE49-F238E27FC236}">
                <a16:creationId xmlns:a16="http://schemas.microsoft.com/office/drawing/2014/main" id="{E1B8A925-D66E-2ED3-E2C3-9721699FF44C}"/>
              </a:ext>
            </a:extLst>
          </p:cNvPr>
          <p:cNvSpPr txBox="1"/>
          <p:nvPr/>
        </p:nvSpPr>
        <p:spPr>
          <a:xfrm>
            <a:off x="426505" y="6561246"/>
            <a:ext cx="6090554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F.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Nüske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[…]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A. S. J. S.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Mey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and F.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Noé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: </a:t>
            </a:r>
            <a:r>
              <a:rPr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2014</a:t>
            </a:r>
          </a:p>
        </p:txBody>
      </p:sp>
      <p:sp>
        <p:nvSpPr>
          <p:cNvPr id="46" name="Slide Number">
            <a:extLst>
              <a:ext uri="{FF2B5EF4-FFF2-40B4-BE49-F238E27FC236}">
                <a16:creationId xmlns:a16="http://schemas.microsoft.com/office/drawing/2014/main" id="{542D61B6-828E-5388-1202-2CE24A033701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18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94" y="-19561"/>
            <a:ext cx="11840905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 Time-lagged independent component analysis (</a:t>
            </a:r>
            <a:r>
              <a:rPr lang="en-GB" b="1" dirty="0" err="1">
                <a:solidFill>
                  <a:schemeClr val="accent5">
                    <a:lumMod val="50000"/>
                  </a:schemeClr>
                </a:solidFill>
              </a:rPr>
              <a:t>tICA</a:t>
            </a:r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8D9BD5A-FFD2-CC36-105C-1FA942CC4993}"/>
              </a:ext>
            </a:extLst>
          </p:cNvPr>
          <p:cNvSpPr txBox="1">
            <a:spLocks/>
          </p:cNvSpPr>
          <p:nvPr/>
        </p:nvSpPr>
        <p:spPr>
          <a:xfrm>
            <a:off x="1600200" y="1040121"/>
            <a:ext cx="9398000" cy="13808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is a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linear transform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similar to PCA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The transform is chosen such that, amongst all linear transforms, </a:t>
            </a:r>
            <a:r>
              <a:rPr lang="en-GB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tICA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b="1" dirty="0">
                <a:latin typeface="Helvetica" panose="020B0604020202020204" pitchFamily="34" charset="0"/>
                <a:cs typeface="Helvetica" panose="020B0604020202020204" pitchFamily="34" charset="0"/>
              </a:rPr>
              <a:t>maximizes the autocorrelation </a:t>
            </a:r>
            <a:r>
              <a:rPr lang="en-GB" sz="2400" dirty="0">
                <a:latin typeface="Helvetica" panose="020B0604020202020204" pitchFamily="34" charset="0"/>
                <a:cs typeface="Helvetica" panose="020B0604020202020204" pitchFamily="34" charset="0"/>
              </a:rPr>
              <a:t>of transformed coordinates. </a:t>
            </a:r>
          </a:p>
        </p:txBody>
      </p:sp>
      <p:sp>
        <p:nvSpPr>
          <p:cNvPr id="35" name="Entries of the covariance matrix can be computed as:">
            <a:extLst>
              <a:ext uri="{FF2B5EF4-FFF2-40B4-BE49-F238E27FC236}">
                <a16:creationId xmlns:a16="http://schemas.microsoft.com/office/drawing/2014/main" id="{824C62FA-6DE5-9388-94C4-836FD239E060}"/>
              </a:ext>
            </a:extLst>
          </p:cNvPr>
          <p:cNvSpPr txBox="1"/>
          <p:nvPr/>
        </p:nvSpPr>
        <p:spPr>
          <a:xfrm>
            <a:off x="260511" y="2472865"/>
            <a:ext cx="732732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Entries of the covariance matrix can be computed as:</a:t>
            </a:r>
          </a:p>
        </p:txBody>
      </p:sp>
      <p:pic>
        <p:nvPicPr>
          <p:cNvPr id="36" name="Image" descr="Image">
            <a:extLst>
              <a:ext uri="{FF2B5EF4-FFF2-40B4-BE49-F238E27FC236}">
                <a16:creationId xmlns:a16="http://schemas.microsoft.com/office/drawing/2014/main" id="{20AF0ECD-FBD3-80D3-A29A-AC4C7049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31" y="2877913"/>
            <a:ext cx="4246451" cy="770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" descr="Image">
            <a:extLst>
              <a:ext uri="{FF2B5EF4-FFF2-40B4-BE49-F238E27FC236}">
                <a16:creationId xmlns:a16="http://schemas.microsoft.com/office/drawing/2014/main" id="{921B17CB-D79D-4278-1E2D-601C6CDB4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625" y="5473415"/>
            <a:ext cx="2672960" cy="4777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4" name="M columns of full rank U for DR">
            <a:extLst>
              <a:ext uri="{FF2B5EF4-FFF2-40B4-BE49-F238E27FC236}">
                <a16:creationId xmlns:a16="http://schemas.microsoft.com/office/drawing/2014/main" id="{5DB08A87-D537-493C-457A-7F10D1C51B44}"/>
              </a:ext>
            </a:extLst>
          </p:cNvPr>
          <p:cNvSpPr txBox="1"/>
          <p:nvPr/>
        </p:nvSpPr>
        <p:spPr>
          <a:xfrm>
            <a:off x="7978462" y="6096466"/>
            <a:ext cx="3143489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 algn="ctr" defTabSz="410766" hangingPunct="0"/>
            <a:r>
              <a:rPr sz="1600" b="1" kern="0" dirty="0">
                <a:solidFill>
                  <a:schemeClr val="accent1">
                    <a:lumMod val="50000"/>
                  </a:schemeClr>
                </a:solidFill>
                <a:latin typeface="Helvetica Neue"/>
                <a:sym typeface="Helvetica Neue"/>
              </a:rPr>
              <a:t>M columns of full rank U for DR</a:t>
            </a:r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4328FCA9-7192-0F46-9652-DD1D73C3DFE5}"/>
              </a:ext>
            </a:extLst>
          </p:cNvPr>
          <p:cNvSpPr/>
          <p:nvPr/>
        </p:nvSpPr>
        <p:spPr>
          <a:xfrm>
            <a:off x="3752850" y="5712276"/>
            <a:ext cx="3880829" cy="0"/>
          </a:xfrm>
          <a:prstGeom prst="line">
            <a:avLst/>
          </a:prstGeom>
          <a:noFill/>
          <a:ln w="101600" cap="flat">
            <a:solidFill>
              <a:srgbClr val="0096FF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algn="ctr" defTabSz="410766" hangingPunct="0"/>
            <a:endParaRPr sz="1600" b="1" kern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pic>
        <p:nvPicPr>
          <p:cNvPr id="46" name="Image" descr="Image">
            <a:extLst>
              <a:ext uri="{FF2B5EF4-FFF2-40B4-BE49-F238E27FC236}">
                <a16:creationId xmlns:a16="http://schemas.microsoft.com/office/drawing/2014/main" id="{8719FCBC-197F-43E4-CC30-BAF29971E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142" y="3834438"/>
            <a:ext cx="598336" cy="30326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7" name="The symmetry of           will need to be enforced with:">
            <a:extLst>
              <a:ext uri="{FF2B5EF4-FFF2-40B4-BE49-F238E27FC236}">
                <a16:creationId xmlns:a16="http://schemas.microsoft.com/office/drawing/2014/main" id="{CCC80646-01B4-EDBB-C975-6ECF859BD891}"/>
              </a:ext>
            </a:extLst>
          </p:cNvPr>
          <p:cNvSpPr txBox="1"/>
          <p:nvPr/>
        </p:nvSpPr>
        <p:spPr>
          <a:xfrm>
            <a:off x="4567745" y="3765338"/>
            <a:ext cx="7269619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symmetry of         </a:t>
            </a:r>
            <a:r>
              <a:rPr lang="en-GB"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will need to be enforced with:</a:t>
            </a:r>
          </a:p>
        </p:txBody>
      </p:sp>
      <p:pic>
        <p:nvPicPr>
          <p:cNvPr id="48" name="Image" descr="Image">
            <a:extLst>
              <a:ext uri="{FF2B5EF4-FFF2-40B4-BE49-F238E27FC236}">
                <a16:creationId xmlns:a16="http://schemas.microsoft.com/office/drawing/2014/main" id="{03AB7DEE-B8B4-8F9A-75D7-59B541E4E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22" y="3855567"/>
            <a:ext cx="598336" cy="3118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9" name="Image" descr="Image">
            <a:extLst>
              <a:ext uri="{FF2B5EF4-FFF2-40B4-BE49-F238E27FC236}">
                <a16:creationId xmlns:a16="http://schemas.microsoft.com/office/drawing/2014/main" id="{461B3643-858D-C91D-0971-3A9005DFE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31" y="4266852"/>
            <a:ext cx="3482169" cy="6284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0" name="Image" descr="Image">
            <a:extLst>
              <a:ext uri="{FF2B5EF4-FFF2-40B4-BE49-F238E27FC236}">
                <a16:creationId xmlns:a16="http://schemas.microsoft.com/office/drawing/2014/main" id="{F62BA33C-F8B4-864D-1D8F-CF4EB3767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20" y="5552299"/>
            <a:ext cx="2516390" cy="3199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1" name="Will be a symmetric matrix.">
            <a:extLst>
              <a:ext uri="{FF2B5EF4-FFF2-40B4-BE49-F238E27FC236}">
                <a16:creationId xmlns:a16="http://schemas.microsoft.com/office/drawing/2014/main" id="{04924055-F2CF-EFB1-791E-8E97EACBC29E}"/>
              </a:ext>
            </a:extLst>
          </p:cNvPr>
          <p:cNvSpPr txBox="1"/>
          <p:nvPr/>
        </p:nvSpPr>
        <p:spPr>
          <a:xfrm>
            <a:off x="919956" y="3765338"/>
            <a:ext cx="3682098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lang="en-GB"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ill be a symmetric matrix.</a:t>
            </a:r>
          </a:p>
        </p:txBody>
      </p:sp>
      <p:sp>
        <p:nvSpPr>
          <p:cNvPr id="52" name="We can now solve the generalised eigenvalue problem:">
            <a:extLst>
              <a:ext uri="{FF2B5EF4-FFF2-40B4-BE49-F238E27FC236}">
                <a16:creationId xmlns:a16="http://schemas.microsoft.com/office/drawing/2014/main" id="{8BDB74D3-0C0C-855C-25F9-2BB783E7BDFC}"/>
              </a:ext>
            </a:extLst>
          </p:cNvPr>
          <p:cNvSpPr txBox="1"/>
          <p:nvPr/>
        </p:nvSpPr>
        <p:spPr>
          <a:xfrm>
            <a:off x="248180" y="4917289"/>
            <a:ext cx="7625485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 algn="l">
              <a:defRPr sz="43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defTabSz="410766" hangingPunct="0"/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can now solve the </a:t>
            </a:r>
            <a:r>
              <a:rPr sz="2400" kern="0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generalised</a:t>
            </a:r>
            <a:r>
              <a:rPr sz="2400" kern="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eigenvalue problem:</a:t>
            </a:r>
          </a:p>
        </p:txBody>
      </p:sp>
      <p:sp>
        <p:nvSpPr>
          <p:cNvPr id="53" name="Eigenvector matrix containing ICs">
            <a:extLst>
              <a:ext uri="{FF2B5EF4-FFF2-40B4-BE49-F238E27FC236}">
                <a16:creationId xmlns:a16="http://schemas.microsoft.com/office/drawing/2014/main" id="{6B33D579-B923-3D7A-6028-DBD02F19D4B2}"/>
              </a:ext>
            </a:extLst>
          </p:cNvPr>
          <p:cNvSpPr txBox="1"/>
          <p:nvPr/>
        </p:nvSpPr>
        <p:spPr>
          <a:xfrm>
            <a:off x="148837" y="6074389"/>
            <a:ext cx="3391955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 algn="ctr" defTabSz="410766" hangingPunct="0"/>
            <a:r>
              <a:rPr sz="1600" b="1" kern="0" dirty="0">
                <a:solidFill>
                  <a:schemeClr val="accent1">
                    <a:lumMod val="50000"/>
                  </a:schemeClr>
                </a:solidFill>
                <a:latin typeface="Helvetica Neue"/>
                <a:sym typeface="Helvetica Neue"/>
              </a:rPr>
              <a:t>Eigenvector matrix containing ICs</a:t>
            </a:r>
          </a:p>
        </p:txBody>
      </p:sp>
      <p:sp>
        <p:nvSpPr>
          <p:cNvPr id="54" name="Diagonal matrix with eigenvalues">
            <a:extLst>
              <a:ext uri="{FF2B5EF4-FFF2-40B4-BE49-F238E27FC236}">
                <a16:creationId xmlns:a16="http://schemas.microsoft.com/office/drawing/2014/main" id="{1782FD6C-D76F-F3FC-D5D9-1132AE9A83E9}"/>
              </a:ext>
            </a:extLst>
          </p:cNvPr>
          <p:cNvSpPr txBox="1"/>
          <p:nvPr/>
        </p:nvSpPr>
        <p:spPr>
          <a:xfrm>
            <a:off x="3984507" y="6074389"/>
            <a:ext cx="3313408" cy="3183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>
            <a:lvl1pPr>
              <a:def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pPr algn="ctr" defTabSz="410766" hangingPunct="0"/>
            <a:r>
              <a:rPr sz="1600" b="1" kern="0">
                <a:solidFill>
                  <a:schemeClr val="accent1">
                    <a:lumMod val="50000"/>
                  </a:schemeClr>
                </a:solidFill>
                <a:latin typeface="Helvetica Neue"/>
                <a:sym typeface="Helvetica Neue"/>
              </a:rPr>
              <a:t>Diagonal matrix with eigenvalues</a:t>
            </a:r>
          </a:p>
        </p:txBody>
      </p:sp>
      <p:sp>
        <p:nvSpPr>
          <p:cNvPr id="55" name="Line">
            <a:extLst>
              <a:ext uri="{FF2B5EF4-FFF2-40B4-BE49-F238E27FC236}">
                <a16:creationId xmlns:a16="http://schemas.microsoft.com/office/drawing/2014/main" id="{AEA96ADA-0FCC-39D3-E669-F4C33CAEF642}"/>
              </a:ext>
            </a:extLst>
          </p:cNvPr>
          <p:cNvSpPr/>
          <p:nvPr/>
        </p:nvSpPr>
        <p:spPr>
          <a:xfrm flipH="1" flipV="1">
            <a:off x="3190874" y="5771713"/>
            <a:ext cx="793631" cy="319954"/>
          </a:xfrm>
          <a:prstGeom prst="lin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algn="ctr" defTabSz="410766" hangingPunct="0"/>
            <a:endParaRPr sz="1600" b="1" kern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sp>
        <p:nvSpPr>
          <p:cNvPr id="56" name="Line">
            <a:extLst>
              <a:ext uri="{FF2B5EF4-FFF2-40B4-BE49-F238E27FC236}">
                <a16:creationId xmlns:a16="http://schemas.microsoft.com/office/drawing/2014/main" id="{7EBC307D-3628-737F-AB39-C64523CD1D26}"/>
              </a:ext>
            </a:extLst>
          </p:cNvPr>
          <p:cNvSpPr/>
          <p:nvPr/>
        </p:nvSpPr>
        <p:spPr>
          <a:xfrm flipV="1">
            <a:off x="2400663" y="5861477"/>
            <a:ext cx="253638" cy="253638"/>
          </a:xfrm>
          <a:prstGeom prst="line">
            <a:avLst/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algn="ctr" defTabSz="410766" hangingPunct="0"/>
            <a:endParaRPr sz="1600" b="1" kern="0">
              <a:solidFill>
                <a:srgbClr val="000000"/>
              </a:solidFill>
              <a:latin typeface="Helvetica Neue"/>
              <a:sym typeface="Helvetica Neue"/>
            </a:endParaRPr>
          </a:p>
        </p:txBody>
      </p:sp>
      <p:sp>
        <p:nvSpPr>
          <p:cNvPr id="57" name="[2]: G. Perez-Hernandez, et al. J. Chem. Phys. 139, 015102 (2013).">
            <a:extLst>
              <a:ext uri="{FF2B5EF4-FFF2-40B4-BE49-F238E27FC236}">
                <a16:creationId xmlns:a16="http://schemas.microsoft.com/office/drawing/2014/main" id="{7B7D912D-E5D1-F6C6-B1FF-91E25A0C02E5}"/>
              </a:ext>
            </a:extLst>
          </p:cNvPr>
          <p:cNvSpPr txBox="1"/>
          <p:nvPr/>
        </p:nvSpPr>
        <p:spPr>
          <a:xfrm>
            <a:off x="4916859" y="6561246"/>
            <a:ext cx="2995241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G. Perez-Hernandez,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JCTC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58" name="[3]: C. R. Schwantes et al. J. Chem. Theory Comput. 9, 2000-2009 (2013).">
            <a:extLst>
              <a:ext uri="{FF2B5EF4-FFF2-40B4-BE49-F238E27FC236}">
                <a16:creationId xmlns:a16="http://schemas.microsoft.com/office/drawing/2014/main" id="{0D670D9D-4DFB-1811-1898-FE730A2586ED}"/>
              </a:ext>
            </a:extLst>
          </p:cNvPr>
          <p:cNvSpPr txBox="1"/>
          <p:nvPr/>
        </p:nvSpPr>
        <p:spPr>
          <a:xfrm>
            <a:off x="8351304" y="6561246"/>
            <a:ext cx="2634196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C. R.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Schwantes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et al.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i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2013</a:t>
            </a:r>
          </a:p>
        </p:txBody>
      </p:sp>
      <p:sp>
        <p:nvSpPr>
          <p:cNvPr id="59" name="[1]: F. Nüske, B. Keller, G. Pérez-Hernández, A. S. J. S. Mey and F. Noé: J. Chem. Theory Comput. 10, 1739-1752 (2014).">
            <a:extLst>
              <a:ext uri="{FF2B5EF4-FFF2-40B4-BE49-F238E27FC236}">
                <a16:creationId xmlns:a16="http://schemas.microsoft.com/office/drawing/2014/main" id="{C1DB2966-332F-05D0-C158-067E2037B20C}"/>
              </a:ext>
            </a:extLst>
          </p:cNvPr>
          <p:cNvSpPr txBox="1"/>
          <p:nvPr/>
        </p:nvSpPr>
        <p:spPr>
          <a:xfrm>
            <a:off x="426505" y="6561246"/>
            <a:ext cx="6090554" cy="2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228600" hangingPunct="0">
              <a:defRPr sz="2500" b="0"/>
            </a:pP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F.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Nüske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lang="en-GB"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[…]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, A. S. J. S.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Mey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 and F. </a:t>
            </a:r>
            <a:r>
              <a:rPr sz="1250" kern="0" dirty="0" err="1">
                <a:solidFill>
                  <a:srgbClr val="0070C0"/>
                </a:solidFill>
                <a:latin typeface="Helvetica Neue"/>
                <a:sym typeface="Helvetica Neue"/>
              </a:rPr>
              <a:t>Noé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: </a:t>
            </a:r>
            <a:r>
              <a:rPr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J</a:t>
            </a:r>
            <a:r>
              <a:rPr lang="en-GB" sz="1250" b="1" kern="0" dirty="0">
                <a:solidFill>
                  <a:srgbClr val="0070C0"/>
                </a:solidFill>
                <a:latin typeface="Helvetica Neue"/>
                <a:sym typeface="Helvetica Neue"/>
              </a:rPr>
              <a:t>CTC</a:t>
            </a:r>
            <a:r>
              <a:rPr lang="en-GB" sz="1250" i="1" kern="0" dirty="0">
                <a:solidFill>
                  <a:srgbClr val="0070C0"/>
                </a:solidFill>
                <a:latin typeface="Helvetica Neue"/>
                <a:sym typeface="Helvetica Neue"/>
              </a:rPr>
              <a:t>, </a:t>
            </a:r>
            <a:r>
              <a:rPr sz="1250" kern="0" dirty="0">
                <a:solidFill>
                  <a:srgbClr val="0070C0"/>
                </a:solidFill>
                <a:latin typeface="Helvetica Neue"/>
                <a:sym typeface="Helvetica Neue"/>
              </a:rPr>
              <a:t>2014</a:t>
            </a:r>
          </a:p>
        </p:txBody>
      </p:sp>
      <p:sp>
        <p:nvSpPr>
          <p:cNvPr id="60" name="Slide Number">
            <a:extLst>
              <a:ext uri="{FF2B5EF4-FFF2-40B4-BE49-F238E27FC236}">
                <a16:creationId xmlns:a16="http://schemas.microsoft.com/office/drawing/2014/main" id="{C6B0B4FE-931A-B678-7F51-94A4242889F5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19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49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4" grpId="0"/>
      <p:bldP spid="42" grpId="0" animBg="1"/>
      <p:bldP spid="47" grpId="0"/>
      <p:bldP spid="51" grpId="0"/>
      <p:bldP spid="52" grpId="0"/>
      <p:bldP spid="53" grpId="0"/>
      <p:bldP spid="54" grpId="0"/>
      <p:bldP spid="55" grpId="0" animBg="1"/>
      <p:bldP spid="5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77E1-3ADB-5CF8-14D8-0E5E6168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room with computers and chairs&#10;&#10;Description automatically generated">
            <a:extLst>
              <a:ext uri="{FF2B5EF4-FFF2-40B4-BE49-F238E27FC236}">
                <a16:creationId xmlns:a16="http://schemas.microsoft.com/office/drawing/2014/main" id="{B87BB8CC-4806-5076-4115-C06D9F914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93" y="693619"/>
            <a:ext cx="7605414" cy="5704061"/>
          </a:xfrm>
        </p:spPr>
      </p:pic>
    </p:spTree>
    <p:extLst>
      <p:ext uri="{BB962C8B-B14F-4D97-AF65-F5344CB8AC3E}">
        <p14:creationId xmlns:p14="http://schemas.microsoft.com/office/powerpoint/2010/main" val="1393116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95" y="247139"/>
            <a:ext cx="11712676" cy="1325563"/>
          </a:xfrm>
        </p:spPr>
        <p:txBody>
          <a:bodyPr>
            <a:normAutofit/>
          </a:bodyPr>
          <a:lstStyle/>
          <a:p>
            <a:r>
              <a:rPr lang="en-GB" sz="4200" b="1" dirty="0">
                <a:solidFill>
                  <a:schemeClr val="accent5">
                    <a:lumMod val="50000"/>
                  </a:schemeClr>
                </a:solidFill>
              </a:rPr>
              <a:t> t-distributed stochastic neighbour embedding (t-SNE)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95721"/>
            <a:ext cx="11560276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Useful for </a:t>
            </a:r>
            <a:r>
              <a:rPr lang="en-GB" i="1" dirty="0"/>
              <a:t>visualisation, p</a:t>
            </a:r>
            <a:r>
              <a:rPr lang="en-GB" dirty="0"/>
              <a:t>roject high-dimensional data in 2 or 3 dimensions.</a:t>
            </a:r>
          </a:p>
          <a:p>
            <a:pPr>
              <a:lnSpc>
                <a:spcPct val="100000"/>
              </a:lnSpc>
            </a:pPr>
            <a:r>
              <a:rPr lang="en-GB" dirty="0"/>
              <a:t>Controlled by one main parameters: “perplexity”</a:t>
            </a:r>
          </a:p>
          <a:p>
            <a:pPr>
              <a:lnSpc>
                <a:spcPct val="100000"/>
              </a:lnSpc>
            </a:pPr>
            <a:r>
              <a:rPr lang="en-GB" dirty="0"/>
              <a:t>Relative distance between points not quantitatively meaningful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7" y="3620728"/>
            <a:ext cx="3859188" cy="2344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70" y="3230231"/>
            <a:ext cx="7934632" cy="31602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030497" y="3230231"/>
            <a:ext cx="4232787" cy="31602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53065" y="3318388"/>
            <a:ext cx="329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MNIST: database of written digits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56903" y="3333136"/>
            <a:ext cx="1592826" cy="1327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A5C4729-486F-5467-EB0C-CF78CF284E2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20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56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The Data Mining world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9350" y="1340768"/>
            <a:ext cx="9355162" cy="5832649"/>
            <a:chOff x="35496" y="1318439"/>
            <a:chExt cx="8928992" cy="5566945"/>
          </a:xfrm>
        </p:grpSpPr>
        <p:pic>
          <p:nvPicPr>
            <p:cNvPr id="1026" name="Picture 2" descr="C:\Users\Matteo\Documents\research\presentations\2015_computational_seminar\ml_m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18439"/>
              <a:ext cx="8928992" cy="556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341" y="5877272"/>
              <a:ext cx="30243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CH" dirty="0">
                  <a:solidFill>
                    <a:schemeClr val="tx1"/>
                  </a:solidFill>
                </a:rPr>
                <a:t>From </a:t>
              </a:r>
              <a:r>
                <a:rPr lang="it-CH" b="1" dirty="0">
                  <a:solidFill>
                    <a:schemeClr val="tx1"/>
                  </a:solidFill>
                </a:rPr>
                <a:t>scikit-learn.org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40" y="1412776"/>
              <a:ext cx="208823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3" name="Freeform 2"/>
          <p:cNvSpPr/>
          <p:nvPr/>
        </p:nvSpPr>
        <p:spPr>
          <a:xfrm>
            <a:off x="1364226" y="1290484"/>
            <a:ext cx="9593826" cy="5043948"/>
          </a:xfrm>
          <a:custGeom>
            <a:avLst/>
            <a:gdLst>
              <a:gd name="connsiteX0" fmla="*/ 0 w 9593826"/>
              <a:gd name="connsiteY0" fmla="*/ 1946787 h 5043948"/>
              <a:gd name="connsiteX1" fmla="*/ 3274142 w 9593826"/>
              <a:gd name="connsiteY1" fmla="*/ 2706329 h 5043948"/>
              <a:gd name="connsiteX2" fmla="*/ 3347884 w 9593826"/>
              <a:gd name="connsiteY2" fmla="*/ 2780071 h 5043948"/>
              <a:gd name="connsiteX3" fmla="*/ 3974690 w 9593826"/>
              <a:gd name="connsiteY3" fmla="*/ 3075039 h 5043948"/>
              <a:gd name="connsiteX4" fmla="*/ 4114800 w 9593826"/>
              <a:gd name="connsiteY4" fmla="*/ 3458497 h 5043948"/>
              <a:gd name="connsiteX5" fmla="*/ 4011561 w 9593826"/>
              <a:gd name="connsiteY5" fmla="*/ 4144297 h 5043948"/>
              <a:gd name="connsiteX6" fmla="*/ 3797709 w 9593826"/>
              <a:gd name="connsiteY6" fmla="*/ 4321277 h 5043948"/>
              <a:gd name="connsiteX7" fmla="*/ 3134032 w 9593826"/>
              <a:gd name="connsiteY7" fmla="*/ 4756355 h 5043948"/>
              <a:gd name="connsiteX8" fmla="*/ 3480619 w 9593826"/>
              <a:gd name="connsiteY8" fmla="*/ 4992329 h 5043948"/>
              <a:gd name="connsiteX9" fmla="*/ 9003890 w 9593826"/>
              <a:gd name="connsiteY9" fmla="*/ 5043948 h 5043948"/>
              <a:gd name="connsiteX10" fmla="*/ 9593826 w 9593826"/>
              <a:gd name="connsiteY10" fmla="*/ 280219 h 5043948"/>
              <a:gd name="connsiteX11" fmla="*/ 457200 w 9593826"/>
              <a:gd name="connsiteY11" fmla="*/ 0 h 5043948"/>
              <a:gd name="connsiteX12" fmla="*/ 0 w 9593826"/>
              <a:gd name="connsiteY12" fmla="*/ 1946787 h 504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93826" h="5043948">
                <a:moveTo>
                  <a:pt x="0" y="1946787"/>
                </a:moveTo>
                <a:lnTo>
                  <a:pt x="3274142" y="2706329"/>
                </a:lnTo>
                <a:lnTo>
                  <a:pt x="3347884" y="2780071"/>
                </a:lnTo>
                <a:lnTo>
                  <a:pt x="3974690" y="3075039"/>
                </a:lnTo>
                <a:lnTo>
                  <a:pt x="4114800" y="3458497"/>
                </a:lnTo>
                <a:lnTo>
                  <a:pt x="4011561" y="4144297"/>
                </a:lnTo>
                <a:lnTo>
                  <a:pt x="3797709" y="4321277"/>
                </a:lnTo>
                <a:lnTo>
                  <a:pt x="3134032" y="4756355"/>
                </a:lnTo>
                <a:lnTo>
                  <a:pt x="3480619" y="4992329"/>
                </a:lnTo>
                <a:lnTo>
                  <a:pt x="9003890" y="5043948"/>
                </a:lnTo>
                <a:lnTo>
                  <a:pt x="9593826" y="280219"/>
                </a:lnTo>
                <a:lnTo>
                  <a:pt x="457200" y="0"/>
                </a:lnTo>
                <a:lnTo>
                  <a:pt x="0" y="1946787"/>
                </a:lnTo>
                <a:close/>
              </a:path>
            </a:pathLst>
          </a:cu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63F0465-7D8F-3EED-840A-B052B84CC76F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21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9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Clustering (i.e., unsupervised learning)</a:t>
            </a:r>
          </a:p>
        </p:txBody>
      </p:sp>
      <p:pic>
        <p:nvPicPr>
          <p:cNvPr id="12" name="Picture 2" descr="C:\Users\Matteo\Documents\research\presentations\2015_computational_seminar\plot_cluster_comparison_001.png"/>
          <p:cNvPicPr>
            <a:picLocks noChangeAspect="1" noChangeArrowheads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360" t="75770" r="13722" b="-2072"/>
          <a:stretch/>
        </p:blipFill>
        <p:spPr bwMode="auto">
          <a:xfrm>
            <a:off x="7314101" y="2263154"/>
            <a:ext cx="2352162" cy="259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Matteo\Documents\research\presentations\2015_computational_seminar\plot_cluster_comparison_001.png"/>
          <p:cNvPicPr>
            <a:picLocks noChangeAspect="1" noChangeArrowheads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290" t="28060" r="13981" b="47954"/>
          <a:stretch/>
        </p:blipFill>
        <p:spPr bwMode="auto">
          <a:xfrm>
            <a:off x="4963416" y="2305822"/>
            <a:ext cx="2314817" cy="236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877932" y="1968823"/>
            <a:ext cx="4788331" cy="309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20" name="Rectangle 19"/>
          <p:cNvSpPr/>
          <p:nvPr/>
        </p:nvSpPr>
        <p:spPr>
          <a:xfrm>
            <a:off x="6793493" y="4449205"/>
            <a:ext cx="437808" cy="170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grpSp>
        <p:nvGrpSpPr>
          <p:cNvPr id="18" name="Group 17"/>
          <p:cNvGrpSpPr/>
          <p:nvPr/>
        </p:nvGrpSpPr>
        <p:grpSpPr>
          <a:xfrm>
            <a:off x="234109" y="2294855"/>
            <a:ext cx="2427220" cy="2399626"/>
            <a:chOff x="4499992" y="3069796"/>
            <a:chExt cx="2080562" cy="2056909"/>
          </a:xfrm>
        </p:grpSpPr>
        <p:pic>
          <p:nvPicPr>
            <p:cNvPr id="13" name="Picture 2" descr="C:\Users\Matteo\Documents\research\presentations\2015_computational_seminar\plot_cluster_comparison_001.png"/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266" t="52063" r="1435" b="23620"/>
            <a:stretch/>
          </p:blipFill>
          <p:spPr bwMode="auto">
            <a:xfrm>
              <a:off x="4499992" y="3069796"/>
              <a:ext cx="2080562" cy="2056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6004748" y="4907060"/>
              <a:ext cx="454699" cy="1616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9151116" y="4466031"/>
            <a:ext cx="428919" cy="170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16" name="Rectangle 15"/>
          <p:cNvSpPr/>
          <p:nvPr/>
        </p:nvSpPr>
        <p:spPr>
          <a:xfrm>
            <a:off x="4121880" y="4677751"/>
            <a:ext cx="4788331" cy="309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grpSp>
        <p:nvGrpSpPr>
          <p:cNvPr id="7" name="Group 6"/>
          <p:cNvGrpSpPr/>
          <p:nvPr/>
        </p:nvGrpSpPr>
        <p:grpSpPr>
          <a:xfrm>
            <a:off x="2573907" y="2253519"/>
            <a:ext cx="2392714" cy="2494104"/>
            <a:chOff x="278382" y="2996469"/>
            <a:chExt cx="2392714" cy="2494104"/>
          </a:xfrm>
        </p:grpSpPr>
        <p:pic>
          <p:nvPicPr>
            <p:cNvPr id="11" name="Picture 2" descr="C:\Users\Matteo\Documents\research\presentations\2015_computational_seminar\plot_cluster_comparison_001.png"/>
            <p:cNvPicPr>
              <a:picLocks noChangeAspect="1" noChangeArrowheads="1"/>
            </p:cNvPicPr>
            <p:nvPr/>
          </p:nvPicPr>
          <p:blipFill rotWithShape="1"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68" t="3442" r="62009" b="71284"/>
            <a:stretch/>
          </p:blipFill>
          <p:spPr bwMode="auto">
            <a:xfrm>
              <a:off x="278382" y="2996469"/>
              <a:ext cx="2392714" cy="2494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2126510" y="5198404"/>
              <a:ext cx="437808" cy="170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316866" y="4121223"/>
              <a:ext cx="315747" cy="2351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53" t="36550" r="88708" b="47534"/>
          <a:stretch/>
        </p:blipFill>
        <p:spPr>
          <a:xfrm>
            <a:off x="9621814" y="2275084"/>
            <a:ext cx="2266086" cy="239082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1249479" y="4438696"/>
            <a:ext cx="585292" cy="18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 dirty="0"/>
          </a:p>
        </p:txBody>
      </p:sp>
      <p:sp>
        <p:nvSpPr>
          <p:cNvPr id="17" name="Rectangle 16"/>
          <p:cNvSpPr/>
          <p:nvPr/>
        </p:nvSpPr>
        <p:spPr>
          <a:xfrm>
            <a:off x="234110" y="4687676"/>
            <a:ext cx="11600662" cy="610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sp>
        <p:nvSpPr>
          <p:cNvPr id="5" name="Rectangle 4"/>
          <p:cNvSpPr/>
          <p:nvPr/>
        </p:nvSpPr>
        <p:spPr>
          <a:xfrm>
            <a:off x="2321890" y="5123237"/>
            <a:ext cx="77829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CH" sz="2800" dirty="0">
                <a:latin typeface="Helvetica" panose="020B0604020202020204" pitchFamily="34" charset="0"/>
                <a:cs typeface="Helvetica" panose="020B0604020202020204" pitchFamily="34" charset="0"/>
              </a:rPr>
              <a:t>Known number of clusters? Flat geometry?</a:t>
            </a:r>
          </a:p>
          <a:p>
            <a:pPr algn="ctr"/>
            <a:r>
              <a:rPr lang="it-CH" sz="2800" dirty="0">
                <a:latin typeface="Helvetica" panose="020B0604020202020204" pitchFamily="34" charset="0"/>
                <a:cs typeface="Helvetica" panose="020B0604020202020204" pitchFamily="34" charset="0"/>
              </a:rPr>
              <a:t>Even cluster size? Outliers? Centroids needed?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BD1D14D7-C8BE-8583-4DFB-57116A5F84B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22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8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6651"/>
            <a:ext cx="10515600" cy="1325563"/>
          </a:xfrm>
        </p:spPr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Clustering algorithms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87488" y="6525344"/>
            <a:ext cx="5832649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CH" i="1" dirty="0">
                <a:solidFill>
                  <a:srgbClr val="0070C0"/>
                </a:solidFill>
              </a:rPr>
              <a:t>scikit-learn.org/stable/modules/clustering.html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673540" y="1556792"/>
            <a:ext cx="1080120" cy="4320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C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856651"/>
            <a:ext cx="8893677" cy="5505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99853" y="811161"/>
            <a:ext cx="1729247" cy="57363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663379" y="625956"/>
            <a:ext cx="4299155" cy="57363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E21D93-797D-437D-F3A0-5037007E749B}"/>
              </a:ext>
            </a:extLst>
          </p:cNvPr>
          <p:cNvSpPr/>
          <p:nvPr/>
        </p:nvSpPr>
        <p:spPr>
          <a:xfrm>
            <a:off x="5081128" y="782586"/>
            <a:ext cx="1729247" cy="57363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5791A9-795C-B2EC-B72A-5D93F74A2698}"/>
              </a:ext>
            </a:extLst>
          </p:cNvPr>
          <p:cNvSpPr/>
          <p:nvPr/>
        </p:nvSpPr>
        <p:spPr>
          <a:xfrm>
            <a:off x="2514601" y="816456"/>
            <a:ext cx="9333634" cy="57363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5DF61A4D-CBCB-8D29-0FF7-69703A06F5B9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24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221" y="1879229"/>
            <a:ext cx="3811351" cy="36161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41896" y="1879229"/>
            <a:ext cx="3810001" cy="361485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4E0C19F-B0F8-8CCB-00A3-4F9C3823E875}"/>
              </a:ext>
            </a:extLst>
          </p:cNvPr>
          <p:cNvGrpSpPr/>
          <p:nvPr/>
        </p:nvGrpSpPr>
        <p:grpSpPr>
          <a:xfrm>
            <a:off x="190082" y="2389501"/>
            <a:ext cx="7130961" cy="4092729"/>
            <a:chOff x="190082" y="2389501"/>
            <a:chExt cx="7130961" cy="4092729"/>
          </a:xfrm>
        </p:grpSpPr>
        <p:sp>
          <p:nvSpPr>
            <p:cNvPr id="291" name="Repeat until convergence:…"/>
            <p:cNvSpPr txBox="1"/>
            <p:nvPr/>
          </p:nvSpPr>
          <p:spPr>
            <a:xfrm>
              <a:off x="219780" y="2389501"/>
              <a:ext cx="4589078" cy="2765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l">
                <a:defRPr sz="5000"/>
              </a:pPr>
              <a:r>
                <a:rPr sz="2500" dirty="0">
                  <a:cs typeface="Helvetica" panose="020B0604020202020204" pitchFamily="34" charset="0"/>
                </a:rPr>
                <a:t>Repeat until convergence:</a:t>
              </a:r>
              <a:endParaRPr lang="en-GB" sz="2500" dirty="0">
                <a:cs typeface="Helvetica" panose="020B0604020202020204" pitchFamily="34" charset="0"/>
              </a:endParaRPr>
            </a:p>
            <a:p>
              <a:pPr algn="l">
                <a:defRPr sz="5000"/>
              </a:pPr>
              <a:endParaRPr sz="2500" dirty="0">
                <a:cs typeface="Helvetica" panose="020B0604020202020204" pitchFamily="34" charset="0"/>
              </a:endParaRPr>
            </a:p>
            <a:p>
              <a:pPr algn="l">
                <a:buSzPct val="100000"/>
                <a:defRPr sz="5000" b="0"/>
              </a:pPr>
              <a:r>
                <a:rPr lang="en-GB" sz="2500" dirty="0">
                  <a:cs typeface="Helvetica" panose="020B0604020202020204" pitchFamily="34" charset="0"/>
                </a:rPr>
                <a:t>     </a:t>
              </a:r>
              <a:r>
                <a:rPr sz="2500" dirty="0">
                  <a:cs typeface="Helvetica" panose="020B0604020202020204" pitchFamily="34" charset="0"/>
                </a:rPr>
                <a:t>For each point x</a:t>
              </a:r>
              <a:r>
                <a:rPr sz="2500" baseline="-5999" dirty="0">
                  <a:cs typeface="Helvetica" panose="020B0604020202020204" pitchFamily="34" charset="0"/>
                </a:rPr>
                <a:t>i</a:t>
              </a:r>
              <a:r>
                <a:rPr sz="2500" dirty="0">
                  <a:cs typeface="Helvetica" panose="020B0604020202020204" pitchFamily="34" charset="0"/>
                </a:rPr>
                <a:t>:</a:t>
              </a:r>
              <a:endParaRPr lang="en-GB" sz="2500" dirty="0">
                <a:cs typeface="Helvetica" panose="020B0604020202020204" pitchFamily="34" charset="0"/>
              </a:endParaRPr>
            </a:p>
            <a:p>
              <a:pPr algn="l">
                <a:buSzPct val="100000"/>
                <a:defRPr sz="5000" b="0"/>
              </a:pPr>
              <a:r>
                <a:rPr lang="en-GB" sz="2500" dirty="0">
                  <a:cs typeface="Helvetica" panose="020B0604020202020204" pitchFamily="34" charset="0"/>
                </a:rPr>
                <a:t>          </a:t>
              </a:r>
              <a:r>
                <a:rPr sz="2500" dirty="0">
                  <a:cs typeface="Helvetica" panose="020B0604020202020204" pitchFamily="34" charset="0"/>
                </a:rPr>
                <a:t>Find nearest centroid </a:t>
              </a:r>
              <a:r>
                <a:rPr sz="2500" dirty="0" err="1">
                  <a:cs typeface="Helvetica" panose="020B0604020202020204" pitchFamily="34" charset="0"/>
                </a:rPr>
                <a:t>c</a:t>
              </a:r>
              <a:r>
                <a:rPr sz="2500" baseline="-5999" dirty="0" err="1">
                  <a:cs typeface="Helvetica" panose="020B0604020202020204" pitchFamily="34" charset="0"/>
                </a:rPr>
                <a:t>j</a:t>
              </a:r>
              <a:r>
                <a:rPr lang="en-GB" sz="2500" baseline="-5999" dirty="0">
                  <a:cs typeface="Helvetica" panose="020B0604020202020204" pitchFamily="34" charset="0"/>
                </a:rPr>
                <a:t> =</a:t>
              </a:r>
            </a:p>
            <a:p>
              <a:pPr algn="l">
                <a:buSzPct val="100000"/>
                <a:defRPr sz="5000" b="0"/>
              </a:pPr>
              <a:r>
                <a:rPr lang="en-GB" sz="2500" baseline="-5999" dirty="0">
                  <a:cs typeface="Helvetica" panose="020B0604020202020204" pitchFamily="34" charset="0"/>
                </a:rPr>
                <a:t>               </a:t>
              </a:r>
              <a:r>
                <a:rPr sz="2500" dirty="0">
                  <a:cs typeface="Helvetica" panose="020B0604020202020204" pitchFamily="34" charset="0"/>
                </a:rPr>
                <a:t>Assign the point x</a:t>
              </a:r>
              <a:r>
                <a:rPr sz="2500" baseline="-5999" dirty="0">
                  <a:cs typeface="Helvetica" panose="020B0604020202020204" pitchFamily="34" charset="0"/>
                </a:rPr>
                <a:t>i</a:t>
              </a:r>
              <a:r>
                <a:rPr sz="2500" dirty="0">
                  <a:cs typeface="Helvetica" panose="020B0604020202020204" pitchFamily="34" charset="0"/>
                </a:rPr>
                <a:t> to cluster j</a:t>
              </a:r>
            </a:p>
            <a:p>
              <a:pPr algn="l">
                <a:defRPr sz="5000" b="0"/>
              </a:pPr>
              <a:endParaRPr sz="2500" dirty="0">
                <a:cs typeface="Helvetica" panose="020B0604020202020204" pitchFamily="34" charset="0"/>
              </a:endParaRPr>
            </a:p>
            <a:p>
              <a:pPr algn="l">
                <a:defRPr sz="5000"/>
              </a:pPr>
              <a:endParaRPr sz="2500" dirty="0">
                <a:cs typeface="Helvetica" panose="020B0604020202020204" pitchFamily="34" charset="0"/>
              </a:endParaRPr>
            </a:p>
          </p:txBody>
        </p:sp>
        <p:pic>
          <p:nvPicPr>
            <p:cNvPr id="29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6456" y="3658414"/>
              <a:ext cx="2092581" cy="4495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Fore each cluster j = 1…K:…"/>
            <p:cNvSpPr txBox="1"/>
            <p:nvPr/>
          </p:nvSpPr>
          <p:spPr>
            <a:xfrm>
              <a:off x="190082" y="4481413"/>
              <a:ext cx="7130961" cy="1226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l">
                <a:buSzPct val="100000"/>
                <a:defRPr sz="5000" b="0"/>
              </a:pPr>
              <a:r>
                <a:rPr lang="en-GB" sz="2500" dirty="0"/>
                <a:t>     </a:t>
              </a:r>
              <a:r>
                <a:rPr sz="2500" dirty="0"/>
                <a:t>For each cluster j = 1…K:</a:t>
              </a:r>
              <a:endParaRPr lang="en-GB" sz="2500" dirty="0"/>
            </a:p>
            <a:p>
              <a:pPr algn="l">
                <a:buSzPct val="100000"/>
                <a:defRPr sz="5000" b="0"/>
              </a:pPr>
              <a:r>
                <a:rPr lang="en-GB" sz="2500" dirty="0"/>
                <a:t>          </a:t>
              </a:r>
              <a:r>
                <a:rPr sz="2500" dirty="0"/>
                <a:t>Compute the centroid mean for all points in</a:t>
              </a:r>
              <a:endParaRPr lang="en-GB" sz="2500" dirty="0"/>
            </a:p>
            <a:p>
              <a:pPr algn="l">
                <a:buSzPct val="100000"/>
                <a:defRPr sz="5000" b="0"/>
              </a:pPr>
              <a:r>
                <a:rPr sz="2500" dirty="0"/>
                <a:t> </a:t>
              </a:r>
              <a:r>
                <a:rPr lang="en-GB" sz="2500" dirty="0"/>
                <a:t>         </a:t>
              </a:r>
              <a:r>
                <a:rPr sz="2500" dirty="0"/>
                <a:t>one cluster and</a:t>
              </a:r>
              <a:r>
                <a:rPr lang="en-GB" sz="2500" dirty="0"/>
                <a:t> </a:t>
              </a:r>
              <a:r>
                <a:rPr sz="2500" dirty="0"/>
                <a:t>update the centroid</a:t>
              </a:r>
            </a:p>
          </p:txBody>
        </p:sp>
        <p:pic>
          <p:nvPicPr>
            <p:cNvPr id="29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0962" y="5859929"/>
              <a:ext cx="2159001" cy="62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9" name="Image" descr="Image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641897" y="1879229"/>
            <a:ext cx="3810001" cy="361485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23CA-323E-0DE7-FFAE-AFE728247C1A}"/>
              </a:ext>
            </a:extLst>
          </p:cNvPr>
          <p:cNvSpPr txBox="1"/>
          <p:nvPr/>
        </p:nvSpPr>
        <p:spPr>
          <a:xfrm>
            <a:off x="219780" y="1119532"/>
            <a:ext cx="8996957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000"/>
            </a:pPr>
            <a:r>
              <a:rPr lang="en-GB" sz="2500" b="1" dirty="0"/>
              <a:t>Input</a:t>
            </a:r>
            <a:r>
              <a:rPr lang="en-GB" sz="2500" dirty="0"/>
              <a:t>: K, set of points x</a:t>
            </a:r>
            <a:r>
              <a:rPr lang="en-GB" sz="2500" baseline="-5999" dirty="0"/>
              <a:t>1</a:t>
            </a:r>
            <a:r>
              <a:rPr lang="en-GB" sz="2500" dirty="0"/>
              <a:t>…</a:t>
            </a:r>
            <a:r>
              <a:rPr lang="en-GB" sz="2500" dirty="0" err="1"/>
              <a:t>x</a:t>
            </a:r>
            <a:r>
              <a:rPr lang="en-GB" sz="2500" baseline="-5999" dirty="0" err="1"/>
              <a:t>n</a:t>
            </a:r>
            <a:r>
              <a:rPr lang="en-GB" sz="2500" baseline="-5999" dirty="0"/>
              <a:t> </a:t>
            </a:r>
            <a:r>
              <a:rPr lang="en-GB" sz="2500" dirty="0"/>
              <a:t> (can be in N-dimensional)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B7DCF-1835-7610-2325-6F1D6560FCC1}"/>
              </a:ext>
            </a:extLst>
          </p:cNvPr>
          <p:cNvSpPr txBox="1"/>
          <p:nvPr/>
        </p:nvSpPr>
        <p:spPr>
          <a:xfrm>
            <a:off x="219780" y="1758700"/>
            <a:ext cx="6743699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000"/>
            </a:pPr>
            <a:r>
              <a:rPr lang="en-GB" sz="2500" dirty="0"/>
              <a:t>Place centroids, c</a:t>
            </a:r>
            <a:r>
              <a:rPr lang="en-GB" sz="2500" baseline="-5999" dirty="0"/>
              <a:t>1</a:t>
            </a:r>
            <a:r>
              <a:rPr lang="en-GB" sz="2500" dirty="0"/>
              <a:t>…,</a:t>
            </a:r>
            <a:r>
              <a:rPr lang="en-GB" sz="2500" dirty="0" err="1"/>
              <a:t>c</a:t>
            </a:r>
            <a:r>
              <a:rPr lang="en-GB" sz="2500" baseline="-5999" dirty="0" err="1"/>
              <a:t>n</a:t>
            </a:r>
            <a:r>
              <a:rPr lang="en-GB" sz="2500" dirty="0"/>
              <a:t> at random locations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89842A-61ED-4361-7784-1EE178B39CA5}"/>
              </a:ext>
            </a:extLst>
          </p:cNvPr>
          <p:cNvSpPr txBox="1">
            <a:spLocks/>
          </p:cNvSpPr>
          <p:nvPr/>
        </p:nvSpPr>
        <p:spPr>
          <a:xfrm>
            <a:off x="838200" y="-326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How does k-means work?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3E1EC2-9FDA-3750-1ADC-3E2D4A0D9ECE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peat until convergence:…"/>
          <p:cNvSpPr txBox="1"/>
          <p:nvPr/>
        </p:nvSpPr>
        <p:spPr>
          <a:xfrm>
            <a:off x="219780" y="2381633"/>
            <a:ext cx="4589078" cy="27651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numCol="1" anchor="ctr">
            <a:spAutoFit/>
          </a:bodyPr>
          <a:lstStyle/>
          <a:p>
            <a:pPr algn="l">
              <a:defRPr sz="5000"/>
            </a:pPr>
            <a:r>
              <a:rPr sz="2500" dirty="0"/>
              <a:t>Repeat until convergence:</a:t>
            </a:r>
            <a:endParaRPr lang="en-GB" sz="2500" dirty="0"/>
          </a:p>
          <a:p>
            <a:pPr algn="l">
              <a:defRPr sz="5000"/>
            </a:pPr>
            <a:endParaRPr sz="2500" dirty="0"/>
          </a:p>
          <a:p>
            <a:pPr algn="l">
              <a:buSzPct val="100000"/>
              <a:defRPr sz="5000" b="0"/>
            </a:pPr>
            <a:r>
              <a:rPr lang="en-GB" sz="2500" dirty="0"/>
              <a:t>     </a:t>
            </a:r>
            <a:r>
              <a:rPr sz="2500" dirty="0"/>
              <a:t>For each point x</a:t>
            </a:r>
            <a:r>
              <a:rPr sz="2500" baseline="-5999" dirty="0"/>
              <a:t>i</a:t>
            </a:r>
            <a:r>
              <a:rPr sz="2500" dirty="0"/>
              <a:t>:</a:t>
            </a:r>
            <a:endParaRPr lang="en-GB" sz="2500" dirty="0"/>
          </a:p>
          <a:p>
            <a:pPr algn="l">
              <a:buSzPct val="100000"/>
              <a:defRPr sz="5000" b="0"/>
            </a:pPr>
            <a:r>
              <a:rPr lang="en-GB" sz="2500" dirty="0"/>
              <a:t>          </a:t>
            </a:r>
            <a:r>
              <a:rPr sz="2500" dirty="0"/>
              <a:t>Find nearest centroid </a:t>
            </a:r>
            <a:r>
              <a:rPr sz="2500" dirty="0" err="1"/>
              <a:t>c</a:t>
            </a:r>
            <a:r>
              <a:rPr sz="2500" baseline="-5999" dirty="0" err="1"/>
              <a:t>j</a:t>
            </a:r>
            <a:r>
              <a:rPr lang="en-GB" sz="2500" baseline="-5999" dirty="0"/>
              <a:t> =</a:t>
            </a:r>
          </a:p>
          <a:p>
            <a:pPr algn="l">
              <a:buSzPct val="100000"/>
              <a:defRPr sz="5000" b="0"/>
            </a:pPr>
            <a:r>
              <a:rPr lang="en-GB" sz="2500" baseline="-5999" dirty="0"/>
              <a:t>               </a:t>
            </a:r>
            <a:r>
              <a:rPr sz="2500" dirty="0"/>
              <a:t>Assign the point x</a:t>
            </a:r>
            <a:r>
              <a:rPr sz="2500" baseline="-5999" dirty="0"/>
              <a:t>i</a:t>
            </a:r>
            <a:r>
              <a:rPr sz="2500" dirty="0"/>
              <a:t> to cluster j</a:t>
            </a:r>
          </a:p>
          <a:p>
            <a:pPr algn="l">
              <a:defRPr sz="5000" b="0"/>
            </a:pPr>
            <a:endParaRPr sz="2500" dirty="0"/>
          </a:p>
          <a:p>
            <a:pPr algn="l">
              <a:defRPr sz="5000"/>
            </a:pPr>
            <a:endParaRPr sz="2500" dirty="0"/>
          </a:p>
        </p:txBody>
      </p:sp>
      <p:sp>
        <p:nvSpPr>
          <p:cNvPr id="297" name="Fore each cluster j = 1…K:…"/>
          <p:cNvSpPr txBox="1"/>
          <p:nvPr/>
        </p:nvSpPr>
        <p:spPr>
          <a:xfrm>
            <a:off x="190082" y="4452838"/>
            <a:ext cx="7130961" cy="12262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numCol="1" anchor="ctr">
            <a:spAutoFit/>
          </a:bodyPr>
          <a:lstStyle/>
          <a:p>
            <a:pPr algn="l">
              <a:buSzPct val="100000"/>
              <a:defRPr sz="5000" b="0"/>
            </a:pPr>
            <a:r>
              <a:rPr lang="en-GB" sz="2500" dirty="0"/>
              <a:t>     </a:t>
            </a:r>
            <a:r>
              <a:rPr sz="2500" dirty="0"/>
              <a:t>For each cluster j = 1…K:</a:t>
            </a:r>
            <a:endParaRPr lang="en-GB" sz="2500" dirty="0"/>
          </a:p>
          <a:p>
            <a:pPr algn="l">
              <a:buSzPct val="100000"/>
              <a:defRPr sz="5000" b="0"/>
            </a:pPr>
            <a:r>
              <a:rPr lang="en-GB" sz="2500" dirty="0"/>
              <a:t>          </a:t>
            </a:r>
            <a:r>
              <a:rPr sz="2500" dirty="0"/>
              <a:t>Compute the centroid mean for all points in</a:t>
            </a:r>
            <a:endParaRPr lang="en-GB" sz="2500" dirty="0"/>
          </a:p>
          <a:p>
            <a:pPr algn="l">
              <a:buSzPct val="100000"/>
              <a:defRPr sz="5000" b="0"/>
            </a:pPr>
            <a:r>
              <a:rPr sz="2500" dirty="0"/>
              <a:t> </a:t>
            </a:r>
            <a:r>
              <a:rPr lang="en-GB" sz="2500" dirty="0"/>
              <a:t>         </a:t>
            </a:r>
            <a:r>
              <a:rPr sz="2500" dirty="0"/>
              <a:t>one cluster and</a:t>
            </a:r>
            <a:r>
              <a:rPr lang="en-GB" sz="2500" dirty="0"/>
              <a:t> </a:t>
            </a:r>
            <a:r>
              <a:rPr sz="2500" dirty="0"/>
              <a:t>update the centroid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62" y="5802779"/>
            <a:ext cx="2159001" cy="62230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423CA-323E-0DE7-FFAE-AFE728247C1A}"/>
              </a:ext>
            </a:extLst>
          </p:cNvPr>
          <p:cNvSpPr txBox="1"/>
          <p:nvPr/>
        </p:nvSpPr>
        <p:spPr>
          <a:xfrm>
            <a:off x="219780" y="1119532"/>
            <a:ext cx="8996957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000"/>
            </a:pPr>
            <a:r>
              <a:rPr lang="en-GB" sz="2500" b="1" dirty="0"/>
              <a:t>Input</a:t>
            </a:r>
            <a:r>
              <a:rPr lang="en-GB" sz="2500" dirty="0"/>
              <a:t>: K, set of points x</a:t>
            </a:r>
            <a:r>
              <a:rPr lang="en-GB" sz="2500" baseline="-5999" dirty="0"/>
              <a:t>1</a:t>
            </a:r>
            <a:r>
              <a:rPr lang="en-GB" sz="2500" dirty="0"/>
              <a:t>…</a:t>
            </a:r>
            <a:r>
              <a:rPr lang="en-GB" sz="2500" dirty="0" err="1"/>
              <a:t>x</a:t>
            </a:r>
            <a:r>
              <a:rPr lang="en-GB" sz="2500" baseline="-5999" dirty="0" err="1"/>
              <a:t>n</a:t>
            </a:r>
            <a:r>
              <a:rPr lang="en-GB" sz="2500" baseline="-5999" dirty="0"/>
              <a:t> </a:t>
            </a:r>
            <a:r>
              <a:rPr lang="en-GB" sz="2500" dirty="0"/>
              <a:t> (can be in N-dimensional)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B7DCF-1835-7610-2325-6F1D6560FCC1}"/>
              </a:ext>
            </a:extLst>
          </p:cNvPr>
          <p:cNvSpPr txBox="1"/>
          <p:nvPr/>
        </p:nvSpPr>
        <p:spPr>
          <a:xfrm>
            <a:off x="219780" y="1758700"/>
            <a:ext cx="6743699" cy="4770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000"/>
            </a:pPr>
            <a:r>
              <a:rPr lang="en-GB" sz="2500" dirty="0"/>
              <a:t>Place centroids, c</a:t>
            </a:r>
            <a:r>
              <a:rPr lang="en-GB" sz="2500" baseline="-5999" dirty="0"/>
              <a:t>1</a:t>
            </a:r>
            <a:r>
              <a:rPr lang="en-GB" sz="2500" dirty="0"/>
              <a:t>…,</a:t>
            </a:r>
            <a:r>
              <a:rPr lang="en-GB" sz="2500" dirty="0" err="1"/>
              <a:t>c</a:t>
            </a:r>
            <a:r>
              <a:rPr lang="en-GB" sz="2500" baseline="-5999" dirty="0" err="1"/>
              <a:t>n</a:t>
            </a:r>
            <a:r>
              <a:rPr lang="en-GB" sz="2500" dirty="0"/>
              <a:t> at random locations</a:t>
            </a:r>
          </a:p>
        </p:txBody>
      </p:sp>
      <p:pic>
        <p:nvPicPr>
          <p:cNvPr id="2" name="k_means.gif" descr="k_means.gif">
            <a:extLst>
              <a:ext uri="{FF2B5EF4-FFF2-40B4-BE49-F238E27FC236}">
                <a16:creationId xmlns:a16="http://schemas.microsoft.com/office/drawing/2014/main" id="{9CD497F0-A548-57E6-708D-A6468C92E0E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61312" y="1935885"/>
            <a:ext cx="4044951" cy="39306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69A95E-8460-5EA0-2463-910D2BE25518}"/>
              </a:ext>
            </a:extLst>
          </p:cNvPr>
          <p:cNvSpPr txBox="1">
            <a:spLocks/>
          </p:cNvSpPr>
          <p:nvPr/>
        </p:nvSpPr>
        <p:spPr>
          <a:xfrm>
            <a:off x="838200" y="-3266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How does k-means work?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55D379B-4152-F7DA-7EB7-C0825BD24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981" y="3639364"/>
            <a:ext cx="2092581" cy="44957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FA78F3F4-2FC1-92EF-357B-439A3CB11791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992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" y="2981006"/>
            <a:ext cx="12192000" cy="2591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981" y="365125"/>
            <a:ext cx="11924071" cy="1325563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[Example] k-means vs solvent-graphite interactions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5" y="2981006"/>
            <a:ext cx="12192000" cy="25914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43475" y="2667000"/>
            <a:ext cx="3171825" cy="3990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7610474" y="2438400"/>
            <a:ext cx="4733925" cy="3990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3562350" y="2795587"/>
            <a:ext cx="1466850" cy="3990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437167" y="1667194"/>
            <a:ext cx="1023549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>
                <a:latin typeface="Helvetica" panose="020B0604020202020204" pitchFamily="34" charset="0"/>
                <a:cs typeface="Helvetica" panose="020B0604020202020204" pitchFamily="34" charset="0"/>
              </a:rPr>
              <a:t>Molecular Dynamics simulation of graphite immersed in solvents.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>
                <a:latin typeface="Helvetica" panose="020B0604020202020204" pitchFamily="34" charset="0"/>
                <a:cs typeface="Helvetica" panose="020B0604020202020204" pitchFamily="34" charset="0"/>
              </a:rPr>
              <a:t>&gt;100k individual solvent-graphene interactions</a:t>
            </a:r>
          </a:p>
          <a:p>
            <a:endParaRPr lang="en-GB"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C66D1-83A0-164F-5787-1683E2112683}"/>
              </a:ext>
            </a:extLst>
          </p:cNvPr>
          <p:cNvSpPr txBox="1">
            <a:spLocks/>
          </p:cNvSpPr>
          <p:nvPr/>
        </p:nvSpPr>
        <p:spPr>
          <a:xfrm>
            <a:off x="103239" y="6534021"/>
            <a:ext cx="12088761" cy="888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None/>
            </a:pP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S. J. Goldie, M. T. </a:t>
            </a: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Degiacomi,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 </a:t>
            </a:r>
            <a:r>
              <a:rPr lang="en-GB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Identification of Graphene Dispersion Agents through Molecular Fingerprints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r>
              <a:rPr lang="en-GB"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ACS Nano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2022</a:t>
            </a:r>
            <a:endParaRPr lang="it-CH" sz="1400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59348CB-6065-1913-74C7-1A3841DE55D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26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30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56" y="176284"/>
            <a:ext cx="11924071" cy="1325563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Density-based and spectral clustering</a:t>
            </a:r>
          </a:p>
        </p:txBody>
      </p:sp>
      <p:pic>
        <p:nvPicPr>
          <p:cNvPr id="3" name="Screenshot 2022-10-20 at 15.45.29.png" descr="Screenshot 2022-10-20 at 15.45.29.png">
            <a:extLst>
              <a:ext uri="{FF2B5EF4-FFF2-40B4-BE49-F238E27FC236}">
                <a16:creationId xmlns:a16="http://schemas.microsoft.com/office/drawing/2014/main" id="{0E99764A-EC0D-66FE-CF89-BDEEC25B4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"/>
          <a:stretch/>
        </p:blipFill>
        <p:spPr>
          <a:xfrm rot="16200000">
            <a:off x="4987210" y="875568"/>
            <a:ext cx="1471641" cy="9200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Screenshot 2022-10-20 at 15.45.39.png" descr="Screenshot 2022-10-20 at 15.45.39.png">
            <a:extLst>
              <a:ext uri="{FF2B5EF4-FFF2-40B4-BE49-F238E27FC236}">
                <a16:creationId xmlns:a16="http://schemas.microsoft.com/office/drawing/2014/main" id="{879CCD44-96C2-0EBD-3633-C328EEDB2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007467" y="-1754913"/>
            <a:ext cx="1508130" cy="93168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B52008-D8D8-6FB8-84A2-4486C99A4153}"/>
              </a:ext>
            </a:extLst>
          </p:cNvPr>
          <p:cNvSpPr txBox="1"/>
          <p:nvPr/>
        </p:nvSpPr>
        <p:spPr>
          <a:xfrm>
            <a:off x="1103086" y="1637377"/>
            <a:ext cx="16097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DBSCAN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7CD63-83CD-ABB0-473E-05779287CCF8}"/>
              </a:ext>
            </a:extLst>
          </p:cNvPr>
          <p:cNvSpPr txBox="1"/>
          <p:nvPr/>
        </p:nvSpPr>
        <p:spPr>
          <a:xfrm>
            <a:off x="1103086" y="4185106"/>
            <a:ext cx="32447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Spectral Clustering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24E9786-9298-4E87-104A-F9C6684F44F4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27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985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0EEA8169-BA8D-9E44-A9F0-8CDA162B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675" y="1195365"/>
            <a:ext cx="2853887" cy="21923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B52008-D8D8-6FB8-84A2-4486C99A4153}"/>
              </a:ext>
            </a:extLst>
          </p:cNvPr>
          <p:cNvSpPr txBox="1"/>
          <p:nvPr/>
        </p:nvSpPr>
        <p:spPr>
          <a:xfrm>
            <a:off x="1103086" y="2191609"/>
            <a:ext cx="16097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DBSCAN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7CD63-83CD-ABB0-473E-05779287CCF8}"/>
              </a:ext>
            </a:extLst>
          </p:cNvPr>
          <p:cNvSpPr txBox="1"/>
          <p:nvPr/>
        </p:nvSpPr>
        <p:spPr>
          <a:xfrm>
            <a:off x="7211474" y="2001108"/>
            <a:ext cx="18341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Spectral</a:t>
            </a:r>
          </a:p>
          <a:p>
            <a:r>
              <a:rPr lang="en-GB" sz="2600" b="1" dirty="0">
                <a:latin typeface="Helvetica" panose="020B0604020202020204" pitchFamily="34" charset="0"/>
                <a:cs typeface="Helvetica" panose="020B0604020202020204" pitchFamily="34" charset="0"/>
              </a:rPr>
              <a:t>Clustering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1E2413AE-9987-0F76-A90C-4CCD82B72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166" y="1412270"/>
            <a:ext cx="1834156" cy="184249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FD2216-4253-B40F-FEF8-65F314F8E4CA}"/>
              </a:ext>
            </a:extLst>
          </p:cNvPr>
          <p:cNvSpPr txBox="1"/>
          <p:nvPr/>
        </p:nvSpPr>
        <p:spPr>
          <a:xfrm>
            <a:off x="590551" y="3419475"/>
            <a:ext cx="50863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Find the points in the </a:t>
            </a:r>
            <a:r>
              <a:rPr lang="en-GB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ε</a:t>
            </a: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 neighbourhood of every point, identify core points with more than </a:t>
            </a:r>
            <a:r>
              <a:rPr lang="en-GB" sz="2000" i="1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 neighbours.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Find the connected components of core points on the neighbour graph, ignoring all non-core points.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Assign each non-core point to a nearby cluster if the cluster is an ε neighbour, otherwise assign to noise otherwise.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C5744-647B-B471-D92A-97F0FC13FB41}"/>
              </a:ext>
            </a:extLst>
          </p:cNvPr>
          <p:cNvSpPr txBox="1"/>
          <p:nvPr/>
        </p:nvSpPr>
        <p:spPr>
          <a:xfrm>
            <a:off x="6894575" y="3517702"/>
            <a:ext cx="462114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Calculate the Laplacian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Calculate the first k eigenvectors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Consider the matrix formed by the first k-eigenvectors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anose="020B0604020202020204" pitchFamily="34" charset="0"/>
                <a:cs typeface="Helvetica" panose="020B0604020202020204" pitchFamily="34" charset="0"/>
              </a:rPr>
              <a:t>Cluster the graph nodes based on these features (e.g. k-means)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7CA3A44-AE52-4AAD-91D5-6F840BD72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56" y="176284"/>
            <a:ext cx="11924071" cy="1325563"/>
          </a:xfrm>
        </p:spPr>
        <p:txBody>
          <a:bodyPr/>
          <a:lstStyle/>
          <a:p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Density-based and spectral clustering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9E8C6DBF-23C1-CE97-0716-A4F6D02923FD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28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82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5" y="166023"/>
            <a:ext cx="11481619" cy="1325563"/>
          </a:xfrm>
        </p:spPr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[Example] DBSCAN for noise detection in EM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690" y="1412776"/>
            <a:ext cx="11186652" cy="4526148"/>
          </a:xfrm>
        </p:spPr>
        <p:txBody>
          <a:bodyPr>
            <a:normAutofit/>
          </a:bodyPr>
          <a:lstStyle/>
          <a:p>
            <a:pPr lvl="1"/>
            <a:r>
              <a:rPr lang="it-CH" sz="2600" dirty="0">
                <a:latin typeface="Helvetica" panose="020B0604020202020204" pitchFamily="34" charset="0"/>
                <a:cs typeface="Helvetica" panose="020B0604020202020204" pitchFamily="34" charset="0"/>
              </a:rPr>
              <a:t>Load electron density map and chose a threshold </a:t>
            </a:r>
            <a:r>
              <a:rPr lang="it-CH" sz="2600" i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</a:p>
          <a:p>
            <a:pPr lvl="1"/>
            <a:r>
              <a:rPr lang="it-CH" sz="2600" dirty="0">
                <a:latin typeface="Helvetica" panose="020B0604020202020204" pitchFamily="34" charset="0"/>
                <a:cs typeface="Helvetica" panose="020B0604020202020204" pitchFamily="34" charset="0"/>
              </a:rPr>
              <a:t>Place pseudoatoms where intensity &gt; </a:t>
            </a:r>
            <a:r>
              <a:rPr lang="it-CH" sz="2600" i="1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</a:p>
          <a:p>
            <a:pPr lvl="1"/>
            <a:r>
              <a:rPr lang="it-CH" sz="2600" dirty="0">
                <a:latin typeface="Helvetica" panose="020B0604020202020204" pitchFamily="34" charset="0"/>
                <a:cs typeface="Helvetica" panose="020B0604020202020204" pitchFamily="34" charset="0"/>
              </a:rPr>
              <a:t>Cluster beads and delete small clusters (&lt;1% of total beads)</a:t>
            </a:r>
          </a:p>
          <a:p>
            <a:pPr lvl="1"/>
            <a:endParaRPr lang="it-CH" sz="2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146" name="Picture 2" descr="C:\Users\Matteo\Dropbox\Shared Justin MatteoD\EMnIM\Figures\Figure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06" y="3126222"/>
            <a:ext cx="9739271" cy="331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3239" y="6534021"/>
            <a:ext cx="12088761" cy="8883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None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defPPr>
            <a:lvl1pPr marL="432000" marR="0" lvl="0" indent="-324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1559"/>
              </a:spcAft>
              <a:buSzPct val="45000"/>
              <a:buFont typeface="StarSymbol"/>
              <a:buChar char="●"/>
              <a:tabLst/>
              <a:defRPr lang="en-GB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1pPr>
            <a:lvl2pPr marL="864000" marR="0" lvl="1" indent="-324000" algn="l" hangingPunct="1">
              <a:lnSpc>
                <a:spcPct val="100000"/>
              </a:lnSpc>
              <a:spcBef>
                <a:spcPts val="0"/>
              </a:spcBef>
              <a:spcAft>
                <a:spcPts val="1244"/>
              </a:spcAft>
              <a:buSzPct val="75000"/>
              <a:buFont typeface="StarSymbol"/>
              <a:buChar char="–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2pPr>
            <a:lvl3pPr marL="1295999" marR="0" lvl="2" indent="-288000" algn="l" hangingPunct="1">
              <a:lnSpc>
                <a:spcPct val="100000"/>
              </a:lnSpc>
              <a:spcBef>
                <a:spcPts val="0"/>
              </a:spcBef>
              <a:spcAft>
                <a:spcPts val="935"/>
              </a:spcAft>
              <a:buSzPct val="45000"/>
              <a:buFont typeface="StarSymbol"/>
              <a:buChar char="●"/>
              <a:defRPr lang="en-GB" sz="209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3pPr>
            <a:lvl4pPr marL="1728000" marR="0" lvl="3" indent="-216000" algn="l" hangingPunct="1">
              <a:lnSpc>
                <a:spcPct val="100000"/>
              </a:lnSpc>
              <a:spcBef>
                <a:spcPts val="0"/>
              </a:spcBef>
              <a:spcAft>
                <a:spcPts val="624"/>
              </a:spcAft>
              <a:buSzPct val="75000"/>
              <a:buFont typeface="StarSymbol"/>
              <a:buChar char="–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4pPr>
            <a:lvl5pPr marL="2160000" marR="0" lvl="4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5pPr>
            <a:lvl6pPr marL="2592000" marR="0" lvl="5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6pPr>
            <a:lvl7pPr marL="3024000" marR="0" lvl="6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7pPr>
            <a:lvl8pPr marL="3456000" marR="0" lvl="7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8pPr>
            <a:lvl9pPr marL="3887999" marR="0" lvl="8" indent="-216000" algn="l" hangingPunct="1">
              <a:lnSpc>
                <a:spcPct val="100000"/>
              </a:lnSpc>
              <a:spcBef>
                <a:spcPts val="0"/>
              </a:spcBef>
              <a:spcAft>
                <a:spcPts val="312"/>
              </a:spcAft>
              <a:buSzPct val="45000"/>
              <a:buFont typeface="StarSymbol"/>
              <a:buChar char="●"/>
              <a:defRPr lang="en-GB" sz="221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Verdana"/>
                <a:ea typeface="Microsoft YaHei"/>
                <a:cs typeface="Arial"/>
              </a:defRPr>
            </a:lvl9pPr>
          </a:lstStyle>
          <a:p>
            <a:pPr marL="108000" indent="0">
              <a:buNone/>
            </a:pP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M.T.Degiacomi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J.L.P. </a:t>
            </a:r>
            <a:r>
              <a:rPr lang="en-GB" sz="1400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Benesch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EM</a:t>
            </a:r>
            <a:r>
              <a:rPr lang="en-US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∩</a:t>
            </a:r>
            <a:r>
              <a:rPr lang="en-GB" sz="1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IM: software for relating ion mobility mass spectrometry and electron microscopy data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GB" sz="14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Analyst</a:t>
            </a:r>
            <a:r>
              <a:rPr lang="en-GB" sz="14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2015</a:t>
            </a:r>
            <a:endParaRPr lang="it-CH" sz="1400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4948" y="3126222"/>
            <a:ext cx="287594" cy="2880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724400" y="3126222"/>
            <a:ext cx="287594" cy="2880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8239433" y="3059855"/>
            <a:ext cx="287594" cy="2880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868197" y="3059855"/>
            <a:ext cx="3582629" cy="3378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8450826" y="3155287"/>
            <a:ext cx="3582629" cy="3378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2911BD7B-218C-C3F5-483E-3CACFD629F6D}"/>
              </a:ext>
            </a:extLst>
          </p:cNvPr>
          <p:cNvSpPr txBox="1">
            <a:spLocks/>
          </p:cNvSpPr>
          <p:nvPr/>
        </p:nvSpPr>
        <p:spPr>
          <a:xfrm>
            <a:off x="11821954" y="656882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29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350" y="1634803"/>
            <a:ext cx="2688330" cy="1449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983" y="1634803"/>
            <a:ext cx="1197065" cy="1197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70" y="1920122"/>
            <a:ext cx="4162100" cy="1022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90" y="3611525"/>
            <a:ext cx="2716415" cy="157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067" y="3800208"/>
            <a:ext cx="4136426" cy="1385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696" y="3429000"/>
            <a:ext cx="1841638" cy="19797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07B3DB-9A08-0674-A912-873A51E34E69}"/>
              </a:ext>
            </a:extLst>
          </p:cNvPr>
          <p:cNvSpPr txBox="1">
            <a:spLocks/>
          </p:cNvSpPr>
          <p:nvPr/>
        </p:nvSpPr>
        <p:spPr>
          <a:xfrm>
            <a:off x="0" y="365125"/>
            <a:ext cx="12192000" cy="8857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Large ecosystem of Python-based tools 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8934A-808F-76DD-4F85-3A36AA34B641}"/>
              </a:ext>
            </a:extLst>
          </p:cNvPr>
          <p:cNvSpPr txBox="1"/>
          <p:nvPr/>
        </p:nvSpPr>
        <p:spPr>
          <a:xfrm>
            <a:off x="4276725" y="5534025"/>
            <a:ext cx="313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And many more…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410492F4-C955-F37F-A54A-C454C91948F8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3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ost-its"/>
          <p:cNvSpPr txBox="1"/>
          <p:nvPr/>
        </p:nvSpPr>
        <p:spPr>
          <a:xfrm>
            <a:off x="5072482" y="344804"/>
            <a:ext cx="2047036" cy="71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5000"/>
            </a:lvl1pPr>
          </a:lstStyle>
          <a:p>
            <a:pPr algn="ctr" defTabSz="410766" hangingPunct="0"/>
            <a:r>
              <a:rPr sz="4200" b="1" kern="0" dirty="0">
                <a:solidFill>
                  <a:schemeClr val="accent5">
                    <a:lumMod val="50000"/>
                  </a:schemeClr>
                </a:solidFill>
                <a:latin typeface="Helvetica Neue"/>
                <a:sym typeface="Helvetica Neue"/>
              </a:rPr>
              <a:t>Post-its</a:t>
            </a:r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/>
          <a:srcRect r="4286" b="3562"/>
          <a:stretch>
            <a:fillRect/>
          </a:stretch>
        </p:blipFill>
        <p:spPr>
          <a:xfrm>
            <a:off x="1336675" y="1720408"/>
            <a:ext cx="3118484" cy="3785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Screenshot 2022-06-09 at 10.05.10.png" descr="Screenshot 2022-06-09 at 10.05.10.png"/>
          <p:cNvPicPr>
            <a:picLocks noChangeAspect="1"/>
          </p:cNvPicPr>
          <p:nvPr/>
        </p:nvPicPr>
        <p:blipFill>
          <a:blip r:embed="rId3"/>
          <a:srcRect t="4065"/>
          <a:stretch>
            <a:fillRect/>
          </a:stretch>
        </p:blipFill>
        <p:spPr>
          <a:xfrm>
            <a:off x="7268997" y="1939582"/>
            <a:ext cx="3653030" cy="3715305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Something you liked"/>
          <p:cNvSpPr txBox="1"/>
          <p:nvPr/>
        </p:nvSpPr>
        <p:spPr>
          <a:xfrm>
            <a:off x="1902251" y="3031295"/>
            <a:ext cx="1987295" cy="795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7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 algn="ctr" defTabSz="410766" hangingPunct="0"/>
            <a:r>
              <a:rPr sz="2350" kern="0">
                <a:solidFill>
                  <a:srgbClr val="000000"/>
                </a:solidFill>
              </a:rPr>
              <a:t>Something you liked</a:t>
            </a:r>
          </a:p>
        </p:txBody>
      </p:sp>
      <p:sp>
        <p:nvSpPr>
          <p:cNvPr id="460" name="Something you think could be improved"/>
          <p:cNvSpPr txBox="1"/>
          <p:nvPr/>
        </p:nvSpPr>
        <p:spPr>
          <a:xfrm>
            <a:off x="8101867" y="2850476"/>
            <a:ext cx="1987295" cy="1157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7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 algn="ctr" defTabSz="410766" hangingPunct="0"/>
            <a:r>
              <a:rPr sz="2350" kern="0">
                <a:solidFill>
                  <a:srgbClr val="000000"/>
                </a:solidFill>
              </a:rPr>
              <a:t>Something you think could be improved</a:t>
            </a:r>
          </a:p>
        </p:txBody>
      </p:sp>
      <p:pic>
        <p:nvPicPr>
          <p:cNvPr id="461" name="dObBPfBJQSFkc9-YSSuRv5uP34lN-zGT26-MBzKBenKpbTc01QYyXVf40MFXw2-O8Y7JzvUv6XS8VQ7k5djl8Hf1uq5g586OV1aoGJVqU3CO1uftaDjghSdRyPyVRh1PzQHhjMv54rAce1_KNkqMiw.png" descr="dObBPfBJQSFkc9-YSSuRv5uP34lN-zGT26-MBzKBenKpbTc01QYyXVf40MFXw2-O8Y7JzvUv6XS8VQ7k5djl8Hf1uq5g586OV1aoGJVqU3CO1uftaDjghSdRyPyVRh1PzQHhjMv54rAce1_KNkqMiw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98" y="1440549"/>
            <a:ext cx="5151088" cy="4713414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omething you liked"/>
          <p:cNvSpPr txBox="1"/>
          <p:nvPr/>
        </p:nvSpPr>
        <p:spPr>
          <a:xfrm>
            <a:off x="1965751" y="3031295"/>
            <a:ext cx="1987295" cy="795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4700" b="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 algn="ctr" defTabSz="410766" hangingPunct="0"/>
            <a:r>
              <a:rPr sz="2350" kern="0">
                <a:solidFill>
                  <a:srgbClr val="000000"/>
                </a:solidFill>
              </a:rPr>
              <a:t>Something you liked</a:t>
            </a:r>
          </a:p>
        </p:txBody>
      </p:sp>
      <p:sp>
        <p:nvSpPr>
          <p:cNvPr id="463" name="😎👍"/>
          <p:cNvSpPr txBox="1"/>
          <p:nvPr/>
        </p:nvSpPr>
        <p:spPr>
          <a:xfrm>
            <a:off x="2564904" y="3850589"/>
            <a:ext cx="100828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5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 hangingPunct="0"/>
            <a:r>
              <a:rPr sz="2800" kern="0">
                <a:solidFill>
                  <a:srgbClr val="000000"/>
                </a:solidFill>
              </a:rPr>
              <a:t>😎👍</a:t>
            </a:r>
          </a:p>
        </p:txBody>
      </p:sp>
      <p:sp>
        <p:nvSpPr>
          <p:cNvPr id="464" name="😬👎"/>
          <p:cNvSpPr txBox="1"/>
          <p:nvPr/>
        </p:nvSpPr>
        <p:spPr>
          <a:xfrm>
            <a:off x="8701021" y="4358589"/>
            <a:ext cx="100828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56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 hangingPunct="0"/>
            <a:r>
              <a:rPr sz="2800" kern="0">
                <a:solidFill>
                  <a:srgbClr val="000000"/>
                </a:solidFill>
              </a:rPr>
              <a:t>😬👎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715" y="887896"/>
            <a:ext cx="6123143" cy="5082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435623"/>
            <a:ext cx="7591425" cy="1325563"/>
          </a:xfrm>
        </p:spPr>
        <p:txBody>
          <a:bodyPr>
            <a:normAutofit/>
          </a:bodyPr>
          <a:lstStyle/>
          <a:p>
            <a:pPr algn="ctr"/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MD simulations produce complex, high-dimensional data</a:t>
            </a:r>
          </a:p>
        </p:txBody>
      </p:sp>
      <p:pic>
        <p:nvPicPr>
          <p:cNvPr id="11268" name="Picture 4" descr="C:\Users\Matteo\Documents\research\presentations\2015_computational_seminar\EPFL-Facial-Recognition-Softwa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377" y="4311423"/>
            <a:ext cx="3455254" cy="23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Matteo\Documents\research\presentations\2015_computational_seminar\xcyt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16"/>
          <a:stretch/>
        </p:blipFill>
        <p:spPr bwMode="auto">
          <a:xfrm>
            <a:off x="1676443" y="1859658"/>
            <a:ext cx="3466562" cy="21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Matteo\Documents\research\presentations\2015_computational_seminar\seizure_detection_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9" t="-2796" r="64671" b="2796"/>
          <a:stretch/>
        </p:blipFill>
        <p:spPr bwMode="auto">
          <a:xfrm>
            <a:off x="8096340" y="658438"/>
            <a:ext cx="3843734" cy="338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EAB20791-F56D-4DD7-8715-7D765CC2BA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42" r="10772"/>
          <a:stretch/>
        </p:blipFill>
        <p:spPr>
          <a:xfrm>
            <a:off x="5228773" y="1850131"/>
            <a:ext cx="2781799" cy="2179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361;p56" descr="Google Shape;361;p56">
            <a:extLst>
              <a:ext uri="{FF2B5EF4-FFF2-40B4-BE49-F238E27FC236}">
                <a16:creationId xmlns:a16="http://schemas.microsoft.com/office/drawing/2014/main" id="{4339EA62-A5FE-26A6-E593-497AF8FDC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41" y="1780235"/>
            <a:ext cx="1291134" cy="48856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">
            <a:extLst>
              <a:ext uri="{FF2B5EF4-FFF2-40B4-BE49-F238E27FC236}">
                <a16:creationId xmlns:a16="http://schemas.microsoft.com/office/drawing/2014/main" id="{B2FF6848-7D57-3FC8-FB0E-8A837AF8466C}"/>
              </a:ext>
            </a:extLst>
          </p:cNvPr>
          <p:cNvGrpSpPr/>
          <p:nvPr/>
        </p:nvGrpSpPr>
        <p:grpSpPr>
          <a:xfrm>
            <a:off x="6288006" y="4295693"/>
            <a:ext cx="4253869" cy="2470837"/>
            <a:chOff x="-2" y="-408284"/>
            <a:chExt cx="9410362" cy="5058588"/>
          </a:xfrm>
        </p:grpSpPr>
        <p:sp>
          <p:nvSpPr>
            <p:cNvPr id="6" name="ACS Omega 2022, 7, 16, 14069–14073">
              <a:extLst>
                <a:ext uri="{FF2B5EF4-FFF2-40B4-BE49-F238E27FC236}">
                  <a16:creationId xmlns:a16="http://schemas.microsoft.com/office/drawing/2014/main" id="{8F07F395-27B9-6827-65F5-610EEAA96A69}"/>
                </a:ext>
              </a:extLst>
            </p:cNvPr>
            <p:cNvSpPr txBox="1"/>
            <p:nvPr/>
          </p:nvSpPr>
          <p:spPr>
            <a:xfrm>
              <a:off x="634290" y="3913857"/>
              <a:ext cx="7273144" cy="7364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defTabSz="457200">
                <a:defRPr sz="1400" b="0">
                  <a:solidFill>
                    <a:srgbClr val="2E2E2E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i="1" dirty="0">
                  <a:solidFill>
                    <a:schemeClr val="accent1">
                      <a:lumMod val="75000"/>
                    </a:schemeClr>
                  </a:solidFill>
                </a:rPr>
                <a:t>ACS Omega 2022, 7, 16, 14069–14073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7099B93-F8AD-A02A-4D7B-CA7258DA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" y="-408284"/>
              <a:ext cx="9410362" cy="42346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" name="Slide Number">
            <a:extLst>
              <a:ext uri="{FF2B5EF4-FFF2-40B4-BE49-F238E27FC236}">
                <a16:creationId xmlns:a16="http://schemas.microsoft.com/office/drawing/2014/main" id="{E6B221C2-729F-C192-463A-E7F83632AD19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4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Image" descr="Image"/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8000"/>
                    </a14:imgEffect>
                    <a14:imgEffect>
                      <a14:saturation sat="0"/>
                    </a14:imgEffect>
                    <a14:imgEffect>
                      <a14:brightnessContrast bright="12000" contrast="-32000"/>
                    </a14:imgEffect>
                  </a14:imgLayer>
                </a14:imgProps>
              </a:ext>
            </a:extLst>
          </a:blip>
          <a:srcRect r="21969"/>
          <a:stretch/>
        </p:blipFill>
        <p:spPr>
          <a:xfrm>
            <a:off x="2127874" y="3126703"/>
            <a:ext cx="3455803" cy="3210679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</p:spPr>
      </p:pic>
      <p:pic>
        <p:nvPicPr>
          <p:cNvPr id="47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3883" y="1991417"/>
            <a:ext cx="2526449" cy="117135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76" name="f113move.mpg" descr="f113move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94367" y="2611213"/>
            <a:ext cx="4043206" cy="3273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361;p56" descr="Google Shape;361;p56">
            <a:extLst>
              <a:ext uri="{FF2B5EF4-FFF2-40B4-BE49-F238E27FC236}">
                <a16:creationId xmlns:a16="http://schemas.microsoft.com/office/drawing/2014/main" id="{00669F7E-50F7-AD19-7254-E6D6186F1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41" y="1780235"/>
            <a:ext cx="1291134" cy="4885603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Label"/>
          <p:cNvSpPr txBox="1"/>
          <p:nvPr/>
        </p:nvSpPr>
        <p:spPr>
          <a:xfrm>
            <a:off x="1992740" y="1324229"/>
            <a:ext cx="319233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Pixels colour</a:t>
            </a:r>
            <a:endParaRPr sz="2800" dirty="0"/>
          </a:p>
        </p:txBody>
      </p:sp>
      <p:sp>
        <p:nvSpPr>
          <p:cNvPr id="464" name="Line"/>
          <p:cNvSpPr/>
          <p:nvPr/>
        </p:nvSpPr>
        <p:spPr>
          <a:xfrm flipH="1">
            <a:off x="714375" y="1613488"/>
            <a:ext cx="1176278" cy="329612"/>
          </a:xfrm>
          <a:prstGeom prst="line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0" tIns="0" rIns="0" bIns="0"/>
          <a:lstStyle/>
          <a:p>
            <a:pPr defTabSz="457200">
              <a:defRPr sz="1400" b="0">
                <a:latin typeface="Arial"/>
                <a:ea typeface="Arial"/>
                <a:cs typeface="Arial"/>
                <a:sym typeface="Arial"/>
              </a:defRPr>
            </a:pPr>
            <a:endParaRPr sz="700" dirty="0"/>
          </a:p>
        </p:txBody>
      </p:sp>
      <p:sp>
        <p:nvSpPr>
          <p:cNvPr id="4" name="Label">
            <a:extLst>
              <a:ext uri="{FF2B5EF4-FFF2-40B4-BE49-F238E27FC236}">
                <a16:creationId xmlns:a16="http://schemas.microsoft.com/office/drawing/2014/main" id="{3BF45E88-BEE1-56EE-414E-13A534F8FC9F}"/>
              </a:ext>
            </a:extLst>
          </p:cNvPr>
          <p:cNvSpPr txBox="1"/>
          <p:nvPr/>
        </p:nvSpPr>
        <p:spPr>
          <a:xfrm>
            <a:off x="7049885" y="6216055"/>
            <a:ext cx="397116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 err="1"/>
              <a:t>Interactomic</a:t>
            </a:r>
            <a:r>
              <a:rPr lang="en-GB" sz="2800" dirty="0"/>
              <a:t> distances</a:t>
            </a:r>
            <a:endParaRPr sz="2800" dirty="0"/>
          </a:p>
        </p:txBody>
      </p:sp>
      <p:sp>
        <p:nvSpPr>
          <p:cNvPr id="5" name="Label">
            <a:extLst>
              <a:ext uri="{FF2B5EF4-FFF2-40B4-BE49-F238E27FC236}">
                <a16:creationId xmlns:a16="http://schemas.microsoft.com/office/drawing/2014/main" id="{10554F3E-776B-AA0C-4E61-CD0D414CA014}"/>
              </a:ext>
            </a:extLst>
          </p:cNvPr>
          <p:cNvSpPr txBox="1"/>
          <p:nvPr/>
        </p:nvSpPr>
        <p:spPr>
          <a:xfrm>
            <a:off x="2737698" y="6257398"/>
            <a:ext cx="319233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 defTabSz="914400">
              <a:defRPr sz="29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sz="2800" dirty="0"/>
              <a:t>Torsional angles</a:t>
            </a:r>
            <a:endParaRPr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9B4B03-5346-A952-6737-EB5070956941}"/>
              </a:ext>
            </a:extLst>
          </p:cNvPr>
          <p:cNvSpPr txBox="1">
            <a:spLocks/>
          </p:cNvSpPr>
          <p:nvPr/>
        </p:nvSpPr>
        <p:spPr>
          <a:xfrm>
            <a:off x="514350" y="-374002"/>
            <a:ext cx="105632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CH" sz="4400" b="1" i="1" dirty="0">
                <a:solidFill>
                  <a:schemeClr val="accent5">
                    <a:lumMod val="50000"/>
                  </a:schemeClr>
                </a:solidFill>
              </a:rPr>
              <a:t>Features</a:t>
            </a:r>
            <a:r>
              <a:rPr lang="it-CH" sz="4400" b="1" dirty="0">
                <a:solidFill>
                  <a:schemeClr val="accent5">
                    <a:lumMod val="50000"/>
                  </a:schemeClr>
                </a:solidFill>
              </a:rPr>
              <a:t> are possible ways to represent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E91A4-5E9E-2D17-052E-7104562D7FDB}"/>
              </a:ext>
            </a:extLst>
          </p:cNvPr>
          <p:cNvGrpSpPr/>
          <p:nvPr/>
        </p:nvGrpSpPr>
        <p:grpSpPr>
          <a:xfrm>
            <a:off x="7509933" y="4461933"/>
            <a:ext cx="1532467" cy="254000"/>
            <a:chOff x="7509933" y="4461933"/>
            <a:chExt cx="1532467" cy="254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BCEE262-657B-A2EF-B962-2277E2237317}"/>
                </a:ext>
              </a:extLst>
            </p:cNvPr>
            <p:cNvCxnSpPr>
              <a:cxnSpLocks/>
            </p:cNvCxnSpPr>
            <p:nvPr/>
          </p:nvCxnSpPr>
          <p:spPr>
            <a:xfrm>
              <a:off x="7509933" y="4563533"/>
              <a:ext cx="719667" cy="8466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62F8F0-E18A-B2A0-0FCF-5EF9FE9E7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9933" y="4461933"/>
              <a:ext cx="1532467" cy="1016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0E3C14-9BE2-E852-F8B3-2E261F4ED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10600" y="4461933"/>
              <a:ext cx="431800" cy="25400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lide Number">
            <a:extLst>
              <a:ext uri="{FF2B5EF4-FFF2-40B4-BE49-F238E27FC236}">
                <a16:creationId xmlns:a16="http://schemas.microsoft.com/office/drawing/2014/main" id="{FAAF9F99-7CC7-59FC-18C2-C4B76FE861F7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5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53201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1599" fill="hold"/>
                                        <p:tgtEl>
                                          <p:spTgt spid="4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9" dur="1" fill="hold"/>
                                        <p:tgtEl>
                                          <p:spTgt spid="4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33" fill="hold" display="0">
                  <p:stCondLst>
                    <p:cond delay="indefinite"/>
                  </p:stCondLst>
                </p:cTn>
                <p:tgtEl>
                  <p:spTgt spid="476"/>
                </p:tgtEl>
              </p:cMediaNode>
            </p:video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The Data Mining world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9350" y="1340768"/>
            <a:ext cx="9355162" cy="5832649"/>
            <a:chOff x="35496" y="1318439"/>
            <a:chExt cx="8928992" cy="5566945"/>
          </a:xfrm>
        </p:grpSpPr>
        <p:pic>
          <p:nvPicPr>
            <p:cNvPr id="1026" name="Picture 2" descr="C:\Users\Matteo\Documents\research\presentations\2015_computational_seminar\ml_m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18439"/>
              <a:ext cx="8928992" cy="556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341" y="5877272"/>
              <a:ext cx="30243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CH" dirty="0">
                  <a:solidFill>
                    <a:schemeClr val="tx1"/>
                  </a:solidFill>
                </a:rPr>
                <a:t>From </a:t>
              </a:r>
              <a:r>
                <a:rPr lang="it-CH" b="1" dirty="0">
                  <a:solidFill>
                    <a:schemeClr val="tx1"/>
                  </a:solidFill>
                </a:rPr>
                <a:t>scikit-learn.org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40" y="1412776"/>
              <a:ext cx="208823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3" name="Slide Number">
            <a:extLst>
              <a:ext uri="{FF2B5EF4-FFF2-40B4-BE49-F238E27FC236}">
                <a16:creationId xmlns:a16="http://schemas.microsoft.com/office/drawing/2014/main" id="{13229D76-46F1-F398-6DB1-FD2A54CB3347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31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b="1" dirty="0">
                <a:solidFill>
                  <a:schemeClr val="accent5">
                    <a:lumMod val="50000"/>
                  </a:schemeClr>
                </a:solidFill>
              </a:rPr>
              <a:t>The Data Mining world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49350" y="1340768"/>
            <a:ext cx="9355162" cy="5832649"/>
            <a:chOff x="35496" y="1318439"/>
            <a:chExt cx="8928992" cy="5566945"/>
          </a:xfrm>
        </p:grpSpPr>
        <p:pic>
          <p:nvPicPr>
            <p:cNvPr id="1026" name="Picture 2" descr="C:\Users\Matteo\Documents\research\presentations\2015_computational_seminar\ml_map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18439"/>
              <a:ext cx="8928992" cy="556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67341" y="5877272"/>
              <a:ext cx="3024336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CH" dirty="0">
                  <a:solidFill>
                    <a:schemeClr val="tx1"/>
                  </a:solidFill>
                </a:rPr>
                <a:t>From </a:t>
              </a:r>
              <a:r>
                <a:rPr lang="it-CH" b="1" dirty="0">
                  <a:solidFill>
                    <a:schemeClr val="tx1"/>
                  </a:solidFill>
                </a:rPr>
                <a:t>scikit-learn.org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732240" y="1412776"/>
              <a:ext cx="2088232" cy="10081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CH"/>
            </a:p>
          </p:txBody>
        </p:sp>
      </p:grpSp>
      <p:sp>
        <p:nvSpPr>
          <p:cNvPr id="4" name="Freeform 3"/>
          <p:cNvSpPr/>
          <p:nvPr/>
        </p:nvSpPr>
        <p:spPr>
          <a:xfrm>
            <a:off x="1246239" y="1305232"/>
            <a:ext cx="10191135" cy="5073445"/>
          </a:xfrm>
          <a:custGeom>
            <a:avLst/>
            <a:gdLst>
              <a:gd name="connsiteX0" fmla="*/ 9040761 w 10191135"/>
              <a:gd name="connsiteY0" fmla="*/ 3760839 h 5073445"/>
              <a:gd name="connsiteX1" fmla="*/ 5456903 w 10191135"/>
              <a:gd name="connsiteY1" fmla="*/ 3178278 h 5073445"/>
              <a:gd name="connsiteX2" fmla="*/ 5066071 w 10191135"/>
              <a:gd name="connsiteY2" fmla="*/ 3465871 h 5073445"/>
              <a:gd name="connsiteX3" fmla="*/ 5021826 w 10191135"/>
              <a:gd name="connsiteY3" fmla="*/ 3775587 h 5073445"/>
              <a:gd name="connsiteX4" fmla="*/ 4948084 w 10191135"/>
              <a:gd name="connsiteY4" fmla="*/ 4284407 h 5073445"/>
              <a:gd name="connsiteX5" fmla="*/ 5538019 w 10191135"/>
              <a:gd name="connsiteY5" fmla="*/ 4918587 h 5073445"/>
              <a:gd name="connsiteX6" fmla="*/ 4911213 w 10191135"/>
              <a:gd name="connsiteY6" fmla="*/ 5073445 h 5073445"/>
              <a:gd name="connsiteX7" fmla="*/ 0 w 10191135"/>
              <a:gd name="connsiteY7" fmla="*/ 4844845 h 5073445"/>
              <a:gd name="connsiteX8" fmla="*/ 339213 w 10191135"/>
              <a:gd name="connsiteY8" fmla="*/ 0 h 5073445"/>
              <a:gd name="connsiteX9" fmla="*/ 10191135 w 10191135"/>
              <a:gd name="connsiteY9" fmla="*/ 250723 h 5073445"/>
              <a:gd name="connsiteX10" fmla="*/ 9040761 w 10191135"/>
              <a:gd name="connsiteY10" fmla="*/ 3760839 h 507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91135" h="5073445">
                <a:moveTo>
                  <a:pt x="9040761" y="3760839"/>
                </a:moveTo>
                <a:lnTo>
                  <a:pt x="5456903" y="3178278"/>
                </a:lnTo>
                <a:lnTo>
                  <a:pt x="5066071" y="3465871"/>
                </a:lnTo>
                <a:lnTo>
                  <a:pt x="5021826" y="3775587"/>
                </a:lnTo>
                <a:lnTo>
                  <a:pt x="4948084" y="4284407"/>
                </a:lnTo>
                <a:lnTo>
                  <a:pt x="5538019" y="4918587"/>
                </a:lnTo>
                <a:lnTo>
                  <a:pt x="4911213" y="5073445"/>
                </a:lnTo>
                <a:lnTo>
                  <a:pt x="0" y="4844845"/>
                </a:lnTo>
                <a:lnTo>
                  <a:pt x="339213" y="0"/>
                </a:lnTo>
                <a:lnTo>
                  <a:pt x="10191135" y="250723"/>
                </a:lnTo>
                <a:lnTo>
                  <a:pt x="9040761" y="376083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9D921BC2-7BBF-7649-27A6-FAD433E68FA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7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162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Alanine dipeptide"/>
          <p:cNvSpPr txBox="1"/>
          <p:nvPr/>
        </p:nvSpPr>
        <p:spPr>
          <a:xfrm>
            <a:off x="275420" y="4241994"/>
            <a:ext cx="2021387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584200">
              <a:defRPr sz="2000" b="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Helvetica" panose="020B0604020202020204" pitchFamily="34" charset="0"/>
                <a:cs typeface="Helvetica" panose="020B0604020202020204" pitchFamily="34" charset="0"/>
              </a:rPr>
              <a:t>Alanine dipeptide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06F356-6239-8406-DDCD-820F274532E2}"/>
              </a:ext>
            </a:extLst>
          </p:cNvPr>
          <p:cNvGrpSpPr/>
          <p:nvPr/>
        </p:nvGrpSpPr>
        <p:grpSpPr>
          <a:xfrm>
            <a:off x="332686" y="3011782"/>
            <a:ext cx="1943101" cy="1041401"/>
            <a:chOff x="332686" y="3011782"/>
            <a:chExt cx="1943101" cy="1041401"/>
          </a:xfrm>
        </p:grpSpPr>
        <p:pic>
          <p:nvPicPr>
            <p:cNvPr id="32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686" y="3011782"/>
              <a:ext cx="1943101" cy="10414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3" name="Connection Line"/>
            <p:cNvSpPr/>
            <p:nvPr/>
          </p:nvSpPr>
          <p:spPr>
            <a:xfrm>
              <a:off x="1083062" y="3343368"/>
              <a:ext cx="172146" cy="401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16259" y="21600"/>
                  </a:moveTo>
                  <a:cubicBezTo>
                    <a:pt x="-4113" y="17027"/>
                    <a:pt x="-5341" y="9827"/>
                    <a:pt x="12576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344" name="Connection Line"/>
            <p:cNvSpPr/>
            <p:nvPr/>
          </p:nvSpPr>
          <p:spPr>
            <a:xfrm>
              <a:off x="1337098" y="3330427"/>
              <a:ext cx="172146" cy="401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59" h="21600" extrusionOk="0">
                  <a:moveTo>
                    <a:pt x="0" y="21600"/>
                  </a:moveTo>
                  <a:cubicBezTo>
                    <a:pt x="20372" y="17027"/>
                    <a:pt x="21600" y="9827"/>
                    <a:pt x="3683" y="0"/>
                  </a:cubicBezTo>
                </a:path>
              </a:pathLst>
            </a:custGeom>
            <a:ln w="25400">
              <a:solidFill>
                <a:srgbClr val="000000"/>
              </a:solidFill>
              <a:miter lim="400000"/>
              <a:tailEnd type="triangle"/>
            </a:ln>
          </p:spPr>
          <p:txBody>
            <a:bodyPr/>
            <a:lstStyle/>
            <a:p>
              <a:endParaRPr sz="900"/>
            </a:p>
          </p:txBody>
        </p:sp>
        <p:sp>
          <p:nvSpPr>
            <p:cNvPr id="326" name="φ"/>
            <p:cNvSpPr txBox="1"/>
            <p:nvPr/>
          </p:nvSpPr>
          <p:spPr>
            <a:xfrm>
              <a:off x="975666" y="3273116"/>
              <a:ext cx="161904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φ</a:t>
              </a:r>
            </a:p>
          </p:txBody>
        </p:sp>
        <p:sp>
          <p:nvSpPr>
            <p:cNvPr id="327" name="ψ"/>
            <p:cNvSpPr txBox="1"/>
            <p:nvPr/>
          </p:nvSpPr>
          <p:spPr>
            <a:xfrm>
              <a:off x="1494000" y="3272875"/>
              <a:ext cx="166712" cy="23596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ψ</a:t>
              </a:r>
            </a:p>
          </p:txBody>
        </p:sp>
      </p:grpSp>
      <p:grpSp>
        <p:nvGrpSpPr>
          <p:cNvPr id="331" name="Group"/>
          <p:cNvGrpSpPr/>
          <p:nvPr/>
        </p:nvGrpSpPr>
        <p:grpSpPr>
          <a:xfrm>
            <a:off x="2636307" y="2340034"/>
            <a:ext cx="4041071" cy="2721837"/>
            <a:chOff x="0" y="0"/>
            <a:chExt cx="8082140" cy="5443673"/>
          </a:xfrm>
        </p:grpSpPr>
        <p:sp>
          <p:nvSpPr>
            <p:cNvPr id="328" name="φ"/>
            <p:cNvSpPr txBox="1"/>
            <p:nvPr/>
          </p:nvSpPr>
          <p:spPr>
            <a:xfrm>
              <a:off x="4258492" y="4947017"/>
              <a:ext cx="344246" cy="496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φ</a:t>
              </a:r>
            </a:p>
          </p:txBody>
        </p:sp>
        <p:sp>
          <p:nvSpPr>
            <p:cNvPr id="329" name="ψ"/>
            <p:cNvSpPr txBox="1"/>
            <p:nvPr/>
          </p:nvSpPr>
          <p:spPr>
            <a:xfrm>
              <a:off x="0" y="2195893"/>
              <a:ext cx="335244" cy="4966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ctr">
              <a:noAutofit/>
            </a:bodyPr>
            <a:lstStyle>
              <a:lvl1pPr algn="l" defTabSz="584200">
                <a:defRPr sz="2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000"/>
                <a:t>ψ</a:t>
              </a:r>
            </a:p>
          </p:txBody>
        </p:sp>
        <p:pic>
          <p:nvPicPr>
            <p:cNvPr id="33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420" y="0"/>
              <a:ext cx="7969721" cy="5189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32" name="Screen Shot 2019-05-22 at 15.51.21.png" descr="Screen Shot 2019-05-22 at 15.51.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716" y="1662086"/>
            <a:ext cx="8509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creen Shot 2019-05-22 at 15.52.53.png" descr="Screen Shot 2019-05-22 at 15.52.5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9052" y="1671611"/>
            <a:ext cx="825501" cy="476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creen Shot 2019-05-22 at 15.53.10.png" descr="Screen Shot 2019-05-22 at 15.53.1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784" y="1611286"/>
            <a:ext cx="673101" cy="59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creen Shot 2019-05-22 at 15.53.25.png" descr="Screen Shot 2019-05-22 at 15.53.2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279" y="5058394"/>
            <a:ext cx="762001" cy="488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creen Shot 2019-05-22 at 15.54.34.png" descr="Screen Shot 2019-05-22 at 15.54.34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6508" y="5001244"/>
            <a:ext cx="679451" cy="603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creen Shot 2019-05-22 at 15.54.55.png" descr="Screen Shot 2019-05-22 at 15.54.5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2546" y="5090144"/>
            <a:ext cx="692151" cy="5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Line"/>
          <p:cNvSpPr/>
          <p:nvPr/>
        </p:nvSpPr>
        <p:spPr>
          <a:xfrm flipH="1">
            <a:off x="4179920" y="2095225"/>
            <a:ext cx="275924" cy="497227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339" name="Line"/>
          <p:cNvSpPr/>
          <p:nvPr/>
        </p:nvSpPr>
        <p:spPr>
          <a:xfrm>
            <a:off x="3310056" y="2192592"/>
            <a:ext cx="166224" cy="399860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340" name="Line"/>
          <p:cNvSpPr/>
          <p:nvPr/>
        </p:nvSpPr>
        <p:spPr>
          <a:xfrm flipH="1" flipV="1">
            <a:off x="4105694" y="3627505"/>
            <a:ext cx="206012" cy="1428550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341" name="Line"/>
          <p:cNvSpPr/>
          <p:nvPr/>
        </p:nvSpPr>
        <p:spPr>
          <a:xfrm flipV="1">
            <a:off x="3112138" y="3551933"/>
            <a:ext cx="403811" cy="1420339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2" name="Dimensionality reduction — TICA - PCA - VAMP">
            <a:extLst>
              <a:ext uri="{FF2B5EF4-FFF2-40B4-BE49-F238E27FC236}">
                <a16:creationId xmlns:a16="http://schemas.microsoft.com/office/drawing/2014/main" id="{1206E568-70B1-64CA-C228-3B150D9D9CD4}"/>
              </a:ext>
            </a:extLst>
          </p:cNvPr>
          <p:cNvSpPr txBox="1"/>
          <p:nvPr/>
        </p:nvSpPr>
        <p:spPr>
          <a:xfrm>
            <a:off x="409258" y="217601"/>
            <a:ext cx="9700733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Dimensionality reduction 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for MD simulations</a:t>
            </a:r>
            <a:endParaRPr sz="42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471AFF60-7643-9C42-9686-AC77809B4F05}"/>
              </a:ext>
            </a:extLst>
          </p:cNvPr>
          <p:cNvSpPr/>
          <p:nvPr/>
        </p:nvSpPr>
        <p:spPr>
          <a:xfrm flipH="1" flipV="1">
            <a:off x="5333387" y="4518697"/>
            <a:ext cx="425234" cy="603252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CD44DC85-B8FB-E9F9-5C76-46B566AC31E0}"/>
              </a:ext>
            </a:extLst>
          </p:cNvPr>
          <p:cNvSpPr/>
          <p:nvPr/>
        </p:nvSpPr>
        <p:spPr>
          <a:xfrm flipH="1">
            <a:off x="5354407" y="2095225"/>
            <a:ext cx="275925" cy="1248142"/>
          </a:xfrm>
          <a:prstGeom prst="line">
            <a:avLst/>
          </a:prstGeom>
          <a:ln w="63500">
            <a:solidFill>
              <a:srgbClr val="000000">
                <a:alpha val="49415"/>
              </a:srgb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defTabSz="292100">
              <a:defRPr sz="2200" b="0">
                <a:solidFill>
                  <a:srgbClr val="FFFFFF"/>
                </a:solidFill>
              </a:defRPr>
            </a:pPr>
            <a:endParaRPr sz="110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77CDA3-CD3E-61AE-2F58-D3AA34892C10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8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624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creen Shot 2019-05-22 at 16.57.47.png" descr="Screen Shot 2019-05-22 at 16.57.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00" y="1284256"/>
            <a:ext cx="2325989" cy="350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n 11" descr="Imagen 11">
            <a:extLst>
              <a:ext uri="{FF2B5EF4-FFF2-40B4-BE49-F238E27FC236}">
                <a16:creationId xmlns:a16="http://schemas.microsoft.com/office/drawing/2014/main" id="{EB5A6FE0-6847-DCB1-DD62-263B85F9E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" y="1126401"/>
            <a:ext cx="4535761" cy="382577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ACD50087-06ED-96E8-0DBF-AA53542FFB22}"/>
              </a:ext>
            </a:extLst>
          </p:cNvPr>
          <p:cNvSpPr txBox="1">
            <a:spLocks/>
          </p:cNvSpPr>
          <p:nvPr/>
        </p:nvSpPr>
        <p:spPr>
          <a:xfrm>
            <a:off x="11471759" y="6491006"/>
            <a:ext cx="384931" cy="31601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vert="horz" lIns="25400" tIns="25400" rIns="25400" bIns="254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/>
              <a:t>9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Dimensionality reduction — TICA - PCA - VAMP">
            <a:extLst>
              <a:ext uri="{FF2B5EF4-FFF2-40B4-BE49-F238E27FC236}">
                <a16:creationId xmlns:a16="http://schemas.microsoft.com/office/drawing/2014/main" id="{BB854685-B594-0A5F-C5DC-053B30D8B1C1}"/>
              </a:ext>
            </a:extLst>
          </p:cNvPr>
          <p:cNvSpPr txBox="1"/>
          <p:nvPr/>
        </p:nvSpPr>
        <p:spPr>
          <a:xfrm>
            <a:off x="409258" y="217601"/>
            <a:ext cx="9700733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Dimensionality reduction </a:t>
            </a:r>
            <a:r>
              <a:rPr lang="en-GB" sz="4200" b="1" dirty="0">
                <a:solidFill>
                  <a:schemeClr val="accent5">
                    <a:lumMod val="50000"/>
                  </a:schemeClr>
                </a:solidFill>
                <a:latin typeface="+mj-lt"/>
                <a:cs typeface="Helvetica" panose="020B0604020202020204" pitchFamily="34" charset="0"/>
              </a:rPr>
              <a:t>for MD simulations</a:t>
            </a:r>
            <a:endParaRPr sz="4200" b="1" dirty="0">
              <a:solidFill>
                <a:schemeClr val="accent5">
                  <a:lumMod val="50000"/>
                </a:schemeClr>
              </a:solidFill>
              <a:latin typeface="+mj-lt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71610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7329</TotalTime>
  <Words>1289</Words>
  <Application>Microsoft Office PowerPoint</Application>
  <PresentationFormat>Widescreen</PresentationFormat>
  <Paragraphs>195</Paragraphs>
  <Slides>31</Slides>
  <Notes>1</Notes>
  <HiddenSlides>5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Bradley Hand ITC TT-Bold</vt:lpstr>
      <vt:lpstr>Calibri</vt:lpstr>
      <vt:lpstr>Calibri Light</vt:lpstr>
      <vt:lpstr>Helvetica</vt:lpstr>
      <vt:lpstr>Helvetica Light</vt:lpstr>
      <vt:lpstr>Helvetica Neue</vt:lpstr>
      <vt:lpstr>StarSymbol</vt:lpstr>
      <vt:lpstr>Office Theme</vt:lpstr>
      <vt:lpstr>PowerPoint Presentation</vt:lpstr>
      <vt:lpstr>PowerPoint Presentation</vt:lpstr>
      <vt:lpstr>PowerPoint Presentation</vt:lpstr>
      <vt:lpstr>MD simulations produce complex, high-dimensional data</vt:lpstr>
      <vt:lpstr>PowerPoint Presentation</vt:lpstr>
      <vt:lpstr>The Data Mining world</vt:lpstr>
      <vt:lpstr>The Data Mining world</vt:lpstr>
      <vt:lpstr>PowerPoint Presentation</vt:lpstr>
      <vt:lpstr>PowerPoint Presentation</vt:lpstr>
      <vt:lpstr>PowerPoint Presentation</vt:lpstr>
      <vt:lpstr>Principal Components Analysis (PCA)</vt:lpstr>
      <vt:lpstr>PCA, formally</vt:lpstr>
      <vt:lpstr>[Example 1] representing written digits</vt:lpstr>
      <vt:lpstr>[Example 2] Identifying dominant motions in proteins</vt:lpstr>
      <vt:lpstr>[Extra] Dimensionality reduction with neural networks</vt:lpstr>
      <vt:lpstr>[Extra] Learning Protein Conformational Space</vt:lpstr>
      <vt:lpstr> Time-lagged independent component analysis (tICA)</vt:lpstr>
      <vt:lpstr> Time-lagged independent component analysis (tICA)</vt:lpstr>
      <vt:lpstr> Time-lagged independent component analysis (tICA)</vt:lpstr>
      <vt:lpstr> t-distributed stochastic neighbour embedding (t-SNE)</vt:lpstr>
      <vt:lpstr>The Data Mining world</vt:lpstr>
      <vt:lpstr>Clustering (i.e., unsupervised learning)</vt:lpstr>
      <vt:lpstr>Clustering algorithms</vt:lpstr>
      <vt:lpstr>PowerPoint Presentation</vt:lpstr>
      <vt:lpstr>PowerPoint Presentation</vt:lpstr>
      <vt:lpstr>[Example] k-means vs solvent-graphite interactions</vt:lpstr>
      <vt:lpstr>Density-based and spectral clustering</vt:lpstr>
      <vt:lpstr>Density-based and spectral clustering</vt:lpstr>
      <vt:lpstr>[Example] DBSCAN for noise detection in EM maps</vt:lpstr>
      <vt:lpstr>PowerPoint Presentation</vt:lpstr>
      <vt:lpstr>PowerPoint Presentation</vt:lpstr>
    </vt:vector>
  </TitlesOfParts>
  <Company>Durham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and Classification</dc:title>
  <dc:creator>DEGIACOMI, MATTEO</dc:creator>
  <cp:lastModifiedBy>DEGIACOMI, MATTEO T.</cp:lastModifiedBy>
  <cp:revision>235</cp:revision>
  <dcterms:created xsi:type="dcterms:W3CDTF">2022-01-29T12:36:02Z</dcterms:created>
  <dcterms:modified xsi:type="dcterms:W3CDTF">2023-07-26T13:00:11Z</dcterms:modified>
</cp:coreProperties>
</file>